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330" r:id="rId4"/>
    <p:sldId id="367" r:id="rId5"/>
    <p:sldId id="332" r:id="rId6"/>
    <p:sldId id="337" r:id="rId7"/>
    <p:sldId id="333" r:id="rId8"/>
    <p:sldId id="334" r:id="rId9"/>
    <p:sldId id="338" r:id="rId10"/>
    <p:sldId id="339" r:id="rId11"/>
    <p:sldId id="340" r:id="rId12"/>
    <p:sldId id="341" r:id="rId13"/>
    <p:sldId id="335" r:id="rId14"/>
    <p:sldId id="346" r:id="rId15"/>
    <p:sldId id="342" r:id="rId16"/>
    <p:sldId id="347" r:id="rId17"/>
    <p:sldId id="348" r:id="rId18"/>
    <p:sldId id="349" r:id="rId19"/>
    <p:sldId id="350" r:id="rId20"/>
    <p:sldId id="352" r:id="rId21"/>
    <p:sldId id="354" r:id="rId22"/>
    <p:sldId id="344" r:id="rId23"/>
    <p:sldId id="345" r:id="rId24"/>
    <p:sldId id="358" r:id="rId25"/>
    <p:sldId id="355" r:id="rId26"/>
    <p:sldId id="331" r:id="rId27"/>
    <p:sldId id="359" r:id="rId28"/>
    <p:sldId id="360" r:id="rId29"/>
    <p:sldId id="361" r:id="rId30"/>
    <p:sldId id="363" r:id="rId31"/>
    <p:sldId id="362" r:id="rId32"/>
    <p:sldId id="364" r:id="rId33"/>
    <p:sldId id="366" r:id="rId34"/>
    <p:sldId id="36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12" d="100"/>
          <a:sy n="112" d="100"/>
        </p:scale>
        <p:origin x="3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047D9-E481-5B43-823F-0A3BC504F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CE8CA6-70F9-A844-AB75-5850FBA1C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319D8-5FC2-FE4F-A721-DE42B87C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DD320-35E3-B04B-AF6F-8FF3A209F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D4C12-D0E2-E049-BD9B-25295207A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6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D9228-DB91-BD4B-8C03-8EC284F3A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BC5FCB-E395-4144-BCFB-DEF96FCD5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27726-1F1E-884A-81A3-A6906BE8D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DF4D3-CEDF-5C47-B7CA-DA1DAD98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158B1-145C-984F-93BF-BE0F004F0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5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93D6DE-0B65-F14C-9251-756E47DA8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93407-140A-3A43-A461-408AA22D0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6A8FE-4E1C-5C4C-A6FD-400753C2F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4A419-1BD8-4743-9C5D-0F36EEEB4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11B03-B006-DB47-9C6F-DDF76A88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2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53FB0-929C-F34E-9AA4-C9F809BE1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CF816-B831-E641-A227-98A64965A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81D0F-C8DF-5644-9447-F1F95C136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F12FD-BE8B-9A49-99C1-F57D1AE9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C2082-7689-1D45-ACD0-A6AACB420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0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65FA5-74B8-0743-98BE-BC8B64276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104D4-3B88-024A-8ECE-CBE1C6500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A3E3F-A756-D54E-8791-7726546A7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2DE99-9AF1-9544-A52C-A7A3EB18C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629C5-EB07-5C4C-ABE5-DB09A52D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5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1E664-9837-6146-8619-38E268E96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7BEF6-0C66-2E42-9AA6-4F23872D4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B1AE9-0C5F-9741-A847-F2D8848C4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3BD8C-C9C3-5643-B201-DF43AC836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B3F06C-A019-974F-84C9-D2D5C46CE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AA2CA-C688-424A-A60A-26019702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4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AA5CF-9AC6-5E45-9F18-7A636FE37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4B1FA-E5BE-7A4E-BEF4-15550D98A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0E750C-0DE0-4844-9869-BEE0D01A4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0D2299-E750-2946-A1B5-6D639E04B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E6E72A-2107-FC4B-97D2-12D657AA71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9B9541-B31A-0E44-B1A4-40F09B4F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863D38-9BD5-2042-A328-832B5102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351EBC-F462-4A49-9284-D7D614A10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2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0C288-1DA2-BB44-92C2-0CB617711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F850C1-7B84-4241-A27F-72DDE983F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F9BE10-4C2C-B74E-80FD-DB2349339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8AE57D-AC98-264D-B3F3-DC4FC81E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8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15A69-0E00-E248-B92D-3C7FD46F6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42D833-16EC-7641-AF5D-3BFBBC35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75ABB8-1BC4-3B47-AE3A-3B80C2EA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7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5B02B-51A9-0441-ABA0-00870DBD9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0F005-59EB-1E48-ADC2-A289CB088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30764-B76F-B141-B4FC-8A0B389B1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862B6-BC6B-7A4A-98C2-306DC9D19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FB0D4-5F90-C447-B8A8-E1DE7D4A1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3BD16-2152-5A44-A5C3-DB59143AD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77B79-F30B-3D48-82B5-C18E26640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3A8112-FDA7-4B46-8D48-F720786818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E2F70-805E-3545-94BA-DAB49374A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3ED7B-1E42-6545-A9C3-4CD6B7FD2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AE23A-E7B2-384F-A17F-3D2C14355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024D5-38FF-7C43-A0A3-D96ED231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3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0DDA9-F334-BC40-86C8-EA744DCE2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E3D0A-CE76-6C4F-9F6A-292C737DD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B1622-D4F6-9040-A2CB-7C81E8AAD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6851C-11F2-7E46-A2AA-DE75D6145060}" type="datetimeFigureOut">
              <a:rPr lang="en-US" smtClean="0"/>
              <a:t>8/2/21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8263A-DB43-4E42-A276-58E0543E3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D769A-B2E6-A545-A369-E34EFCA5A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537D0-9CF7-7B48-8EE9-8E391B8A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9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3113266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3249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Montserrat" pitchFamily="2" charset="77"/>
              </a:rPr>
              <a:t>Philippians 4:8</a:t>
            </a:r>
            <a:endParaRPr lang="en-US" sz="3600" dirty="0">
              <a:latin typeface="Montserrat" pitchFamily="2" charset="77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dirty="0">
                <a:latin typeface="Montserrat" pitchFamily="2" charset="77"/>
              </a:rPr>
              <a:t> </a:t>
            </a:r>
            <a:r>
              <a:rPr lang="en-US" dirty="0">
                <a:latin typeface="Montserrat" pitchFamily="2" charset="77"/>
              </a:rPr>
              <a:t>“</a:t>
            </a:r>
            <a:r>
              <a:rPr lang="en-US" dirty="0"/>
              <a:t>Finally, brothers and sisters, whatever is true,                                                                       whatever is noble, whatever is right, whatever is pure, whatever is lovely, whatever is admirable—if anything is excellent or praiseworthy—think about such things.”</a:t>
            </a:r>
            <a:endParaRPr lang="en-US" dirty="0">
              <a:latin typeface="Montserrat" pitchFamily="2" charset="77"/>
            </a:endParaRP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93221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291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400" b="1" dirty="0">
                <a:latin typeface="Montserrat" pitchFamily="2" charset="77"/>
              </a:rPr>
              <a:t>Philippians 4:8</a:t>
            </a:r>
          </a:p>
          <a:p>
            <a:pPr marL="0" indent="0" algn="ctr">
              <a:buNone/>
            </a:pPr>
            <a:endParaRPr lang="en-US" sz="1050" dirty="0">
              <a:latin typeface="Montserrat" pitchFamily="2" charset="77"/>
            </a:endParaRPr>
          </a:p>
          <a:p>
            <a:pPr marL="0" indent="0" algn="ctr">
              <a:buNone/>
            </a:pPr>
            <a:r>
              <a:rPr lang="en-US" sz="4000" dirty="0">
                <a:latin typeface="Montserrat" pitchFamily="2" charset="77"/>
              </a:rPr>
              <a:t>Instruct my mind</a:t>
            </a:r>
          </a:p>
          <a:p>
            <a:pPr marL="0" indent="0" algn="ctr">
              <a:buNone/>
            </a:pPr>
            <a:r>
              <a:rPr lang="en-US" sz="4000" dirty="0">
                <a:latin typeface="Montserrat" pitchFamily="2" charset="77"/>
              </a:rPr>
              <a:t>Tell myself the truth. 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3488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606839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2862470"/>
            <a:ext cx="10515600" cy="4258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Montserrat" pitchFamily="2" charset="77"/>
              </a:rPr>
              <a:t>Lamentations 3:21-24</a:t>
            </a:r>
            <a:endParaRPr lang="en-US" sz="1100" dirty="0">
              <a:latin typeface="Montserrat" pitchFamily="2" charset="77"/>
            </a:endParaRPr>
          </a:p>
          <a:p>
            <a:pPr marL="0" indent="0" algn="ctr">
              <a:buNone/>
            </a:pPr>
            <a:r>
              <a:rPr lang="en-US" dirty="0"/>
              <a:t>Yet </a:t>
            </a:r>
            <a:r>
              <a:rPr lang="en-US" b="1" i="1" u="sng" dirty="0"/>
              <a:t>this I call to mind</a:t>
            </a:r>
            <a:r>
              <a:rPr lang="en-US" b="1" i="1" dirty="0"/>
              <a:t> </a:t>
            </a:r>
            <a:r>
              <a:rPr lang="en-US" dirty="0"/>
              <a:t>and therefore I have hope:</a:t>
            </a:r>
          </a:p>
          <a:p>
            <a:pPr marL="0" indent="0" algn="ctr">
              <a:buNone/>
            </a:pPr>
            <a:r>
              <a:rPr lang="en-US" dirty="0"/>
              <a:t>Because of the Lord’s great love we are not consumed,</a:t>
            </a:r>
          </a:p>
          <a:p>
            <a:pPr marL="0" indent="0" algn="ctr">
              <a:buNone/>
            </a:pPr>
            <a:r>
              <a:rPr lang="en-US" dirty="0"/>
              <a:t>for his compassions never fail.</a:t>
            </a:r>
          </a:p>
          <a:p>
            <a:pPr marL="0" indent="0" algn="ctr">
              <a:buNone/>
            </a:pPr>
            <a:r>
              <a:rPr lang="en-US" dirty="0"/>
              <a:t>They are new every morning; great is your faithfulness.</a:t>
            </a:r>
          </a:p>
          <a:p>
            <a:pPr marL="0" indent="0" algn="ctr">
              <a:buNone/>
            </a:pPr>
            <a:r>
              <a:rPr lang="en-US" b="1" i="1" u="sng" dirty="0"/>
              <a:t>I say to myself</a:t>
            </a:r>
            <a:r>
              <a:rPr lang="en-US" dirty="0"/>
              <a:t>, </a:t>
            </a:r>
          </a:p>
          <a:p>
            <a:pPr marL="0" indent="0" algn="ctr">
              <a:buNone/>
            </a:pPr>
            <a:r>
              <a:rPr lang="en-US" dirty="0"/>
              <a:t>“The Lord is my portion; therefore I will wait for him.”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85051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2558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Montserrat" pitchFamily="2" charset="77"/>
              </a:rPr>
              <a:t>Lamentations 3:21-24</a:t>
            </a:r>
          </a:p>
          <a:p>
            <a:pPr marL="0" indent="0" algn="ctr">
              <a:buNone/>
            </a:pPr>
            <a:endParaRPr lang="en-US" sz="900" dirty="0">
              <a:latin typeface="Montserrat" pitchFamily="2" charset="77"/>
            </a:endParaRP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What do I say to me?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(Tell myself what he tells me!)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85604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57992" y="3140765"/>
            <a:ext cx="10515600" cy="4029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Montserrat" pitchFamily="2" charset="77"/>
              </a:rPr>
              <a:t>A heart-watching tool.</a:t>
            </a:r>
          </a:p>
          <a:p>
            <a:pPr marL="0" indent="0" algn="ctr">
              <a:buNone/>
            </a:pPr>
            <a:endParaRPr lang="en-US" sz="1800" b="1" dirty="0">
              <a:latin typeface="Montserrat" pitchFamily="2" charset="77"/>
            </a:endParaRPr>
          </a:p>
          <a:p>
            <a:pPr marL="0" indent="0" algn="ctr">
              <a:buNone/>
            </a:pPr>
            <a:r>
              <a:rPr lang="en-US" sz="3200" b="1" u="sng" dirty="0"/>
              <a:t>Keep a close watch on yourself</a:t>
            </a:r>
            <a:r>
              <a:rPr lang="en-US" sz="3200" b="1" dirty="0"/>
              <a:t> </a:t>
            </a:r>
            <a:r>
              <a:rPr lang="en-US" sz="3200" dirty="0"/>
              <a:t>and on the (your) teaching. Persist in this, for by so doing you will save both yourself and your hearers.</a:t>
            </a:r>
          </a:p>
          <a:p>
            <a:pPr marL="0" indent="0" algn="ctr">
              <a:buNone/>
            </a:pPr>
            <a:r>
              <a:rPr lang="en-US" dirty="0">
                <a:latin typeface="Montserrat" pitchFamily="2" charset="77"/>
              </a:rPr>
              <a:t>1 Timothy 4:16</a:t>
            </a:r>
          </a:p>
          <a:p>
            <a:pPr marL="0" indent="0" algn="ctr">
              <a:buNone/>
            </a:pPr>
            <a:r>
              <a:rPr lang="en-US" dirty="0">
                <a:latin typeface="Montserrat" pitchFamily="2" charset="77"/>
              </a:rPr>
              <a:t>(ESV)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66288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25" y="480493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2763079"/>
            <a:ext cx="10515600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Montserrat" pitchFamily="2" charset="77"/>
              </a:rPr>
              <a:t>A heart-watching tool.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1. </a:t>
            </a:r>
            <a:r>
              <a:rPr lang="en-US" sz="3200" b="1" u="sng" dirty="0">
                <a:latin typeface="Montserrat" pitchFamily="2" charset="77"/>
              </a:rPr>
              <a:t>Recognize</a:t>
            </a:r>
            <a:r>
              <a:rPr lang="en-US" sz="3200" dirty="0">
                <a:latin typeface="Montserrat" pitchFamily="2" charset="77"/>
              </a:rPr>
              <a:t>: </a:t>
            </a:r>
            <a:r>
              <a:rPr lang="en-US" sz="3200" i="1" dirty="0">
                <a:latin typeface="Montserrat" pitchFamily="2" charset="77"/>
              </a:rPr>
              <a:t>Something is wrong.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07727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25" y="480493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2763079"/>
            <a:ext cx="10515600" cy="2876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Montserrat" pitchFamily="2" charset="77"/>
              </a:rPr>
              <a:t>A heart-watching tool.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1. </a:t>
            </a:r>
            <a:r>
              <a:rPr lang="en-US" sz="3200" b="1" u="sng" dirty="0">
                <a:latin typeface="Montserrat" pitchFamily="2" charset="77"/>
              </a:rPr>
              <a:t>Recognize</a:t>
            </a:r>
            <a:r>
              <a:rPr lang="en-US" sz="3200" dirty="0">
                <a:latin typeface="Montserrat" pitchFamily="2" charset="77"/>
              </a:rPr>
              <a:t>: </a:t>
            </a:r>
            <a:r>
              <a:rPr lang="en-US" sz="3200" i="1" dirty="0">
                <a:latin typeface="Montserrat" pitchFamily="2" charset="77"/>
              </a:rPr>
              <a:t>Something is wrong.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2. </a:t>
            </a:r>
            <a:r>
              <a:rPr lang="en-US" sz="3200" b="1" u="sng" dirty="0">
                <a:latin typeface="Montserrat" pitchFamily="2" charset="77"/>
              </a:rPr>
              <a:t>Ask</a:t>
            </a:r>
            <a:r>
              <a:rPr lang="en-US" sz="3200" dirty="0">
                <a:latin typeface="Montserrat" pitchFamily="2" charset="77"/>
              </a:rPr>
              <a:t>: </a:t>
            </a:r>
            <a:r>
              <a:rPr lang="en-US" sz="3200" i="1" dirty="0">
                <a:latin typeface="Montserrat" pitchFamily="2" charset="77"/>
              </a:rPr>
              <a:t>When did I first start feeling this way? </a:t>
            </a:r>
          </a:p>
          <a:p>
            <a:pPr marL="0" indent="0" algn="ctr">
              <a:buNone/>
            </a:pPr>
            <a:r>
              <a:rPr lang="en-US" sz="3200" i="1" dirty="0">
                <a:latin typeface="Montserrat" pitchFamily="2" charset="77"/>
              </a:rPr>
              <a:t>(walk it back)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26718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25" y="480493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2763079"/>
            <a:ext cx="10515600" cy="344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Montserrat" pitchFamily="2" charset="77"/>
              </a:rPr>
              <a:t>A heart-watching tool.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1. </a:t>
            </a:r>
            <a:r>
              <a:rPr lang="en-US" sz="3200" b="1" u="sng" dirty="0">
                <a:latin typeface="Montserrat" pitchFamily="2" charset="77"/>
              </a:rPr>
              <a:t>Recognize</a:t>
            </a:r>
            <a:r>
              <a:rPr lang="en-US" sz="3200" dirty="0">
                <a:latin typeface="Montserrat" pitchFamily="2" charset="77"/>
              </a:rPr>
              <a:t>: </a:t>
            </a:r>
            <a:r>
              <a:rPr lang="en-US" sz="3200" i="1" dirty="0">
                <a:latin typeface="Montserrat" pitchFamily="2" charset="77"/>
              </a:rPr>
              <a:t>Something is wrong.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2. </a:t>
            </a:r>
            <a:r>
              <a:rPr lang="en-US" sz="3200" b="1" u="sng" dirty="0">
                <a:latin typeface="Montserrat" pitchFamily="2" charset="77"/>
              </a:rPr>
              <a:t>Ask</a:t>
            </a:r>
            <a:r>
              <a:rPr lang="en-US" sz="3200" dirty="0">
                <a:latin typeface="Montserrat" pitchFamily="2" charset="77"/>
              </a:rPr>
              <a:t>: </a:t>
            </a:r>
            <a:r>
              <a:rPr lang="en-US" sz="3200" i="1" dirty="0">
                <a:latin typeface="Montserrat" pitchFamily="2" charset="77"/>
              </a:rPr>
              <a:t>When did I first start feeling this way? </a:t>
            </a:r>
          </a:p>
          <a:p>
            <a:pPr marL="0" indent="0" algn="ctr">
              <a:buNone/>
            </a:pPr>
            <a:r>
              <a:rPr lang="en-US" sz="3200" i="1" dirty="0">
                <a:latin typeface="Montserrat" pitchFamily="2" charset="77"/>
              </a:rPr>
              <a:t>(walk it back)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3. </a:t>
            </a:r>
            <a:r>
              <a:rPr lang="en-US" sz="3200" b="1" u="sng" dirty="0">
                <a:latin typeface="Montserrat" pitchFamily="2" charset="77"/>
              </a:rPr>
              <a:t>Identify</a:t>
            </a:r>
            <a:r>
              <a:rPr lang="en-US" sz="3200" dirty="0">
                <a:latin typeface="Montserrat" pitchFamily="2" charset="77"/>
              </a:rPr>
              <a:t>: </a:t>
            </a:r>
            <a:r>
              <a:rPr lang="en-US" sz="3200" i="1" dirty="0">
                <a:latin typeface="Montserrat" pitchFamily="2" charset="77"/>
              </a:rPr>
              <a:t>What was the specific trigger?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5313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25" y="480493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2763079"/>
            <a:ext cx="10515600" cy="401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Montserrat" pitchFamily="2" charset="77"/>
              </a:rPr>
              <a:t>A heart-watching tool.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1. </a:t>
            </a:r>
            <a:r>
              <a:rPr lang="en-US" sz="3200" b="1" u="sng" dirty="0">
                <a:latin typeface="Montserrat" pitchFamily="2" charset="77"/>
              </a:rPr>
              <a:t>Recognize</a:t>
            </a:r>
            <a:r>
              <a:rPr lang="en-US" sz="3200" dirty="0">
                <a:latin typeface="Montserrat" pitchFamily="2" charset="77"/>
              </a:rPr>
              <a:t>: </a:t>
            </a:r>
            <a:r>
              <a:rPr lang="en-US" sz="3200" i="1" dirty="0">
                <a:latin typeface="Montserrat" pitchFamily="2" charset="77"/>
              </a:rPr>
              <a:t>Something is wrong.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2. </a:t>
            </a:r>
            <a:r>
              <a:rPr lang="en-US" sz="3200" b="1" u="sng" dirty="0">
                <a:latin typeface="Montserrat" pitchFamily="2" charset="77"/>
              </a:rPr>
              <a:t>Ask</a:t>
            </a:r>
            <a:r>
              <a:rPr lang="en-US" sz="3200" dirty="0">
                <a:latin typeface="Montserrat" pitchFamily="2" charset="77"/>
              </a:rPr>
              <a:t>: </a:t>
            </a:r>
            <a:r>
              <a:rPr lang="en-US" sz="3200" i="1" dirty="0">
                <a:latin typeface="Montserrat" pitchFamily="2" charset="77"/>
              </a:rPr>
              <a:t>When did I first start feeling this way? </a:t>
            </a:r>
          </a:p>
          <a:p>
            <a:pPr marL="0" indent="0" algn="ctr">
              <a:buNone/>
            </a:pPr>
            <a:r>
              <a:rPr lang="en-US" sz="3200" i="1" dirty="0">
                <a:latin typeface="Montserrat" pitchFamily="2" charset="77"/>
              </a:rPr>
              <a:t>(walk it back)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3. </a:t>
            </a:r>
            <a:r>
              <a:rPr lang="en-US" sz="3200" b="1" u="sng" dirty="0">
                <a:latin typeface="Montserrat" pitchFamily="2" charset="77"/>
              </a:rPr>
              <a:t>Identify</a:t>
            </a:r>
            <a:r>
              <a:rPr lang="en-US" sz="3200" dirty="0">
                <a:latin typeface="Montserrat" pitchFamily="2" charset="77"/>
              </a:rPr>
              <a:t>: </a:t>
            </a:r>
            <a:r>
              <a:rPr lang="en-US" sz="3200" i="1" dirty="0">
                <a:latin typeface="Montserrat" pitchFamily="2" charset="77"/>
              </a:rPr>
              <a:t>What was the specific trigger?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4. </a:t>
            </a:r>
            <a:r>
              <a:rPr lang="en-US" sz="3200" b="1" u="sng" dirty="0">
                <a:latin typeface="Montserrat" pitchFamily="2" charset="77"/>
              </a:rPr>
              <a:t>Declare</a:t>
            </a:r>
            <a:r>
              <a:rPr lang="en-US" sz="3200" dirty="0">
                <a:latin typeface="Montserrat" pitchFamily="2" charset="77"/>
              </a:rPr>
              <a:t>: Tell yourself the truth: 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4798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25" y="480493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46275" y="3438939"/>
            <a:ext cx="10515600" cy="1411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Montserrat" pitchFamily="2" charset="77"/>
              </a:rPr>
              <a:t>Process &amp; Pray</a:t>
            </a:r>
            <a:endParaRPr lang="en-US" sz="5400" dirty="0">
              <a:latin typeface="Montserrat" pitchFamily="2" charset="77"/>
            </a:endParaRP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373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565165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53336"/>
            <a:ext cx="10515600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WELCOME!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Session 5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Starting at 8:00</a:t>
            </a:r>
          </a:p>
        </p:txBody>
      </p:sp>
    </p:spTree>
    <p:extLst>
      <p:ext uri="{BB962C8B-B14F-4D97-AF65-F5344CB8AC3E}">
        <p14:creationId xmlns:p14="http://schemas.microsoft.com/office/powerpoint/2010/main" val="205832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224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Gospel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Emotional Maturity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Recruiting Promises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67524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36103" y="3359427"/>
            <a:ext cx="10992679" cy="3818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fontAlgn="base">
              <a:buNone/>
            </a:pPr>
            <a:r>
              <a:rPr lang="en-US" b="1" u="sng" dirty="0"/>
              <a:t>Recruiting Promises &amp; Guiding Scripture</a:t>
            </a:r>
          </a:p>
          <a:p>
            <a:pPr algn="ctr" fontAlgn="base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Isaiah 60:1-3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(Leaders and nations.)</a:t>
            </a:r>
          </a:p>
          <a:p>
            <a:pPr algn="ctr" fontAlgn="base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Isaiah 49:20,21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(Make room for the gifted &amp; called who want to join us.)</a:t>
            </a:r>
          </a:p>
          <a:p>
            <a:pPr algn="ctr" fontAlgn="base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Revelation 7:9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(Reflect the diversity of the nations in our salaried Navigators.)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sz="3200" dirty="0"/>
            </a:b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04441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282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Gospel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Emotional Maturity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Recruiting Promises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Recruiting Future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23974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79913"/>
            <a:ext cx="10515600" cy="282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Recruiting Leadership Team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Broader Recruiting Team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Recruiting Contributors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Recruiting Communicators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66526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latin typeface="Playfair Display" pitchFamily="2" charset="77"/>
              </a:rPr>
              <a:t> 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171468"/>
            <a:ext cx="10515600" cy="396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Recruiting Contributors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Stand in the Gap: Pathway Coaches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Interviewers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On site Recruiters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Residency Project (City &amp; Virtual)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70561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8626" y="3429000"/>
            <a:ext cx="10515600" cy="188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Pray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95273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Jess Payton</a:t>
            </a:r>
          </a:p>
        </p:txBody>
      </p:sp>
    </p:spTree>
    <p:extLst>
      <p:ext uri="{BB962C8B-B14F-4D97-AF65-F5344CB8AC3E}">
        <p14:creationId xmlns:p14="http://schemas.microsoft.com/office/powerpoint/2010/main" val="1598185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279" y="642082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45582"/>
            <a:ext cx="10515600" cy="291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Open Forum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Something you want to say to us.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(A word from the Lord, 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a thought, a question, an answer, an idea.)</a:t>
            </a:r>
          </a:p>
        </p:txBody>
      </p:sp>
    </p:spTree>
    <p:extLst>
      <p:ext uri="{BB962C8B-B14F-4D97-AF65-F5344CB8AC3E}">
        <p14:creationId xmlns:p14="http://schemas.microsoft.com/office/powerpoint/2010/main" val="14600885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279" y="642082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45582"/>
            <a:ext cx="10515600" cy="2436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Break</a:t>
            </a:r>
          </a:p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9:45 – 10:15</a:t>
            </a:r>
          </a:p>
        </p:txBody>
      </p:sp>
    </p:spTree>
    <p:extLst>
      <p:ext uri="{BB962C8B-B14F-4D97-AF65-F5344CB8AC3E}">
        <p14:creationId xmlns:p14="http://schemas.microsoft.com/office/powerpoint/2010/main" val="2263693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279" y="642082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45582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Personal Processing Time</a:t>
            </a:r>
          </a:p>
        </p:txBody>
      </p:sp>
    </p:spTree>
    <p:extLst>
      <p:ext uri="{BB962C8B-B14F-4D97-AF65-F5344CB8AC3E}">
        <p14:creationId xmlns:p14="http://schemas.microsoft.com/office/powerpoint/2010/main" val="221442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Mike </a:t>
            </a:r>
            <a:r>
              <a:rPr lang="en-US" sz="8000" b="1" dirty="0" err="1">
                <a:latin typeface="Montserrat ExtraBold" pitchFamily="2" charset="77"/>
              </a:rPr>
              <a:t>Jordahl</a:t>
            </a:r>
            <a:endParaRPr lang="en-US" sz="80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99682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85350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Jess Payton</a:t>
            </a:r>
          </a:p>
        </p:txBody>
      </p:sp>
    </p:spTree>
    <p:extLst>
      <p:ext uri="{BB962C8B-B14F-4D97-AF65-F5344CB8AC3E}">
        <p14:creationId xmlns:p14="http://schemas.microsoft.com/office/powerpoint/2010/main" val="1815270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279" y="642082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45582"/>
            <a:ext cx="10515600" cy="313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800" b="1" dirty="0">
                <a:latin typeface="Montserrat ExtraBold" pitchFamily="2" charset="77"/>
              </a:rPr>
              <a:t>Large-group Sharing</a:t>
            </a:r>
          </a:p>
          <a:p>
            <a:pPr marL="0" indent="0" algn="ctr">
              <a:buNone/>
            </a:pPr>
            <a:r>
              <a:rPr lang="en-US" sz="4800" b="1" dirty="0">
                <a:latin typeface="Montserrat ExtraBold" pitchFamily="2" charset="77"/>
              </a:rPr>
              <a:t>Highlights</a:t>
            </a:r>
          </a:p>
          <a:p>
            <a:pPr marL="0" indent="0" algn="ctr">
              <a:buNone/>
            </a:pPr>
            <a:r>
              <a:rPr lang="en-US" sz="4800" b="1" dirty="0">
                <a:latin typeface="Montserrat ExtraBold" pitchFamily="2" charset="77"/>
              </a:rPr>
              <a:t>Lessons</a:t>
            </a:r>
          </a:p>
          <a:p>
            <a:pPr marL="0" indent="0" algn="ctr">
              <a:buNone/>
            </a:pPr>
            <a:r>
              <a:rPr lang="en-US" sz="4800" b="1" dirty="0">
                <a:latin typeface="Montserrat ExtraBold" pitchFamily="2" charset="77"/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20439401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279" y="642082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34129" y="2957347"/>
            <a:ext cx="10515600" cy="4203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000" b="1" u="sng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Announcements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Check-out soon.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Keep (or trash) your nametag.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Booklets in back. (Spanish version is coming!)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All docs will be on the 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Recruiters Summit Resource Page.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Follow-up Survey coming in a few days.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We will keep in touch with you.</a:t>
            </a:r>
          </a:p>
          <a:p>
            <a:pPr marL="0" indent="0" algn="ctr">
              <a:buNone/>
            </a:pPr>
            <a:endParaRPr lang="en-US" sz="48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302981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279" y="642082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45582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8000" b="1" dirty="0">
                <a:latin typeface="Montserrat ExtraBold" pitchFamily="2" charset="77"/>
              </a:rPr>
              <a:t>Praise God!</a:t>
            </a:r>
          </a:p>
        </p:txBody>
      </p:sp>
    </p:spTree>
    <p:extLst>
      <p:ext uri="{BB962C8B-B14F-4D97-AF65-F5344CB8AC3E}">
        <p14:creationId xmlns:p14="http://schemas.microsoft.com/office/powerpoint/2010/main" val="21599927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279" y="642082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0659" y="3245582"/>
            <a:ext cx="105156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800" b="1" dirty="0">
                <a:latin typeface="Montserrat ExtraBold" pitchFamily="2" charset="77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64794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282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Gospel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Emotional Maturity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Recruiting Promises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Recruiting Future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9989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1678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Gospel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Isaiah 53:4,5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8021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282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Gospel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Isaiah 53:4,5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Jesus is your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Sin-bearer &amp; Sorrow-carrier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9257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Gospel</a:t>
            </a:r>
          </a:p>
          <a:p>
            <a:pPr marL="0" indent="0" algn="ctr">
              <a:buNone/>
            </a:pPr>
            <a:r>
              <a:rPr lang="en-US" sz="3200" b="1" dirty="0">
                <a:latin typeface="Montserrat ExtraBold" pitchFamily="2" charset="77"/>
              </a:rPr>
              <a:t>Emotional Maturity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Montserrat ExtraBold" pitchFamily="2" charset="77"/>
              </a:rPr>
              <a:t>I can walk into a room and not be consumed with me. I have emotional space to truly engage with those around me.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4429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170583"/>
            <a:ext cx="10515600" cy="3198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000" b="1" dirty="0">
                <a:latin typeface="Montserrat" pitchFamily="2" charset="77"/>
              </a:rPr>
              <a:t>Proverbs 4:23</a:t>
            </a:r>
          </a:p>
          <a:p>
            <a:pPr marL="0" indent="0" algn="ctr">
              <a:buNone/>
            </a:pPr>
            <a:endParaRPr lang="en-US" sz="1000" dirty="0">
              <a:latin typeface="Montserrat" pitchFamily="2" charset="77"/>
            </a:endParaRPr>
          </a:p>
          <a:p>
            <a:pPr marL="0" indent="0" algn="ctr">
              <a:buNone/>
            </a:pPr>
            <a:r>
              <a:rPr lang="en-US" sz="3200" b="0" i="0" dirty="0">
                <a:effectLst/>
                <a:latin typeface="Montserrat"/>
              </a:rPr>
              <a:t>“Above all else, guard your heart, </a:t>
            </a:r>
          </a:p>
          <a:p>
            <a:pPr marL="0" indent="0" algn="ctr">
              <a:buNone/>
            </a:pPr>
            <a:r>
              <a:rPr lang="en-US" sz="3200" b="0" i="0" dirty="0">
                <a:effectLst/>
                <a:latin typeface="Montserrat"/>
              </a:rPr>
              <a:t>…for everything you do flows from it.” </a:t>
            </a:r>
            <a:r>
              <a:rPr lang="en-US" sz="2000" b="0" i="0" dirty="0">
                <a:effectLst/>
                <a:latin typeface="Montserrat"/>
              </a:rPr>
              <a:t>(NIV)</a:t>
            </a:r>
          </a:p>
          <a:p>
            <a:pPr marL="0" indent="0" algn="ctr">
              <a:buNone/>
            </a:pPr>
            <a:r>
              <a:rPr lang="en-US" sz="3200" dirty="0">
                <a:latin typeface="Montserrat"/>
              </a:rPr>
              <a:t>…for from it flow springs of life.” </a:t>
            </a:r>
            <a:r>
              <a:rPr lang="en-US" sz="2000" dirty="0">
                <a:latin typeface="Montserrat"/>
              </a:rPr>
              <a:t>(ESV)</a:t>
            </a:r>
            <a:endParaRPr lang="en-US" sz="2000" b="0" i="0" dirty="0">
              <a:effectLst/>
              <a:latin typeface="Montserrat"/>
            </a:endParaRP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7980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4CCCE2-F453-AF45-9DCD-8CADA7BB661E}"/>
              </a:ext>
            </a:extLst>
          </p:cNvPr>
          <p:cNvSpPr/>
          <p:nvPr/>
        </p:nvSpPr>
        <p:spPr>
          <a:xfrm>
            <a:off x="0" y="-11875"/>
            <a:ext cx="2446317" cy="492368"/>
          </a:xfrm>
          <a:prstGeom prst="rect">
            <a:avLst/>
          </a:prstGeom>
          <a:solidFill>
            <a:srgbClr val="026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8899B-99E6-0C49-9D74-331C966EF9F0}"/>
              </a:ext>
            </a:extLst>
          </p:cNvPr>
          <p:cNvSpPr/>
          <p:nvPr/>
        </p:nvSpPr>
        <p:spPr>
          <a:xfrm>
            <a:off x="2446317" y="-11875"/>
            <a:ext cx="2446317" cy="492368"/>
          </a:xfrm>
          <a:prstGeom prst="rect">
            <a:avLst/>
          </a:prstGeom>
          <a:solidFill>
            <a:srgbClr val="EDD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93F73-190D-A645-A522-A81000E8F346}"/>
              </a:ext>
            </a:extLst>
          </p:cNvPr>
          <p:cNvSpPr/>
          <p:nvPr/>
        </p:nvSpPr>
        <p:spPr>
          <a:xfrm>
            <a:off x="4892634" y="-4121"/>
            <a:ext cx="2446317" cy="492368"/>
          </a:xfrm>
          <a:prstGeom prst="rect">
            <a:avLst/>
          </a:prstGeom>
          <a:solidFill>
            <a:srgbClr val="6F6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E479E-19BF-5F40-87B4-620995E4B066}"/>
              </a:ext>
            </a:extLst>
          </p:cNvPr>
          <p:cNvSpPr/>
          <p:nvPr/>
        </p:nvSpPr>
        <p:spPr>
          <a:xfrm>
            <a:off x="7338951" y="-7469"/>
            <a:ext cx="2446317" cy="492368"/>
          </a:xfrm>
          <a:prstGeom prst="rect">
            <a:avLst/>
          </a:prstGeom>
          <a:solidFill>
            <a:srgbClr val="E6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F0A53-F939-1440-889D-52245487A409}"/>
              </a:ext>
            </a:extLst>
          </p:cNvPr>
          <p:cNvSpPr/>
          <p:nvPr/>
        </p:nvSpPr>
        <p:spPr>
          <a:xfrm>
            <a:off x="9785268" y="-11875"/>
            <a:ext cx="2446317" cy="492368"/>
          </a:xfrm>
          <a:prstGeom prst="rect">
            <a:avLst/>
          </a:prstGeom>
          <a:solidFill>
            <a:srgbClr val="8CC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3F9CDF-604A-F444-88D6-0A5815B8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i="1" dirty="0">
              <a:latin typeface="Playfair Display" pitchFamily="2" charset="77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1109FFE-BEA9-684C-88C3-64AB2E62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809" y="865247"/>
            <a:ext cx="50673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77F8410-BA6B-A344-B0BF-A7CC3E50CE0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3429000"/>
            <a:ext cx="10515600" cy="2613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4000" b="1" dirty="0">
                <a:latin typeface="Montserrat" pitchFamily="2" charset="77"/>
              </a:rPr>
              <a:t>Proverbs 4:23</a:t>
            </a:r>
          </a:p>
          <a:p>
            <a:pPr marL="0" indent="0" algn="ctr">
              <a:buNone/>
            </a:pPr>
            <a:endParaRPr lang="en-US" sz="900" dirty="0">
              <a:latin typeface="Montserrat" pitchFamily="2" charset="77"/>
            </a:endParaRP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It’s </a:t>
            </a:r>
            <a:r>
              <a:rPr lang="en-US" sz="3200" strike="sngStrike" dirty="0">
                <a:latin typeface="Montserrat" pitchFamily="2" charset="77"/>
              </a:rPr>
              <a:t>God’s</a:t>
            </a:r>
            <a:r>
              <a:rPr lang="en-US" sz="3200" dirty="0">
                <a:latin typeface="Montserrat" pitchFamily="2" charset="77"/>
              </a:rPr>
              <a:t> my job to guard </a:t>
            </a:r>
            <a:r>
              <a:rPr lang="en-US" sz="3200" strike="sngStrike" dirty="0">
                <a:latin typeface="Montserrat" pitchFamily="2" charset="77"/>
              </a:rPr>
              <a:t>your</a:t>
            </a:r>
            <a:r>
              <a:rPr lang="en-US" sz="3200" dirty="0">
                <a:latin typeface="Montserrat" pitchFamily="2" charset="77"/>
              </a:rPr>
              <a:t> my heart.</a:t>
            </a:r>
          </a:p>
          <a:p>
            <a:pPr marL="0" indent="0" algn="ctr">
              <a:buNone/>
            </a:pPr>
            <a:r>
              <a:rPr lang="en-US" sz="3200" dirty="0">
                <a:latin typeface="Montserrat" pitchFamily="2" charset="77"/>
              </a:rPr>
              <a:t>It’s </a:t>
            </a:r>
            <a:r>
              <a:rPr lang="en-US" sz="3200" i="1" dirty="0">
                <a:latin typeface="Montserrat" pitchFamily="2" charset="77"/>
              </a:rPr>
              <a:t>my</a:t>
            </a:r>
            <a:r>
              <a:rPr lang="en-US" sz="3200" dirty="0">
                <a:latin typeface="Montserrat" pitchFamily="2" charset="77"/>
              </a:rPr>
              <a:t> job to guard </a:t>
            </a:r>
            <a:r>
              <a:rPr lang="en-US" sz="3200" i="1" dirty="0">
                <a:latin typeface="Montserrat" pitchFamily="2" charset="77"/>
              </a:rPr>
              <a:t>my</a:t>
            </a:r>
            <a:r>
              <a:rPr lang="en-US" sz="3200" dirty="0">
                <a:latin typeface="Montserrat" pitchFamily="2" charset="77"/>
              </a:rPr>
              <a:t> heart.</a:t>
            </a:r>
          </a:p>
          <a:p>
            <a:pPr marL="0" indent="0" algn="ctr">
              <a:buNone/>
            </a:pPr>
            <a:endParaRPr lang="en-US" sz="3200" b="1" dirty="0"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98352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610</Words>
  <Application>Microsoft Macintosh PowerPoint</Application>
  <PresentationFormat>Widescreen</PresentationFormat>
  <Paragraphs>112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Montserrat</vt:lpstr>
      <vt:lpstr>Montserrat ExtraBold</vt:lpstr>
      <vt:lpstr>Playfair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Jordahl</dc:creator>
  <cp:lastModifiedBy>Mike Jordahl</cp:lastModifiedBy>
  <cp:revision>8</cp:revision>
  <cp:lastPrinted>2021-08-03T04:59:32Z</cp:lastPrinted>
  <dcterms:created xsi:type="dcterms:W3CDTF">2021-08-03T03:44:58Z</dcterms:created>
  <dcterms:modified xsi:type="dcterms:W3CDTF">2021-08-03T13:00:57Z</dcterms:modified>
</cp:coreProperties>
</file>