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65" r:id="rId2"/>
    <p:sldId id="266" r:id="rId3"/>
    <p:sldId id="309" r:id="rId4"/>
    <p:sldId id="307" r:id="rId5"/>
    <p:sldId id="278" r:id="rId6"/>
    <p:sldId id="311" r:id="rId7"/>
    <p:sldId id="310" r:id="rId8"/>
    <p:sldId id="312" r:id="rId9"/>
    <p:sldId id="313" r:id="rId10"/>
    <p:sldId id="314" r:id="rId11"/>
    <p:sldId id="315" r:id="rId12"/>
    <p:sldId id="316" r:id="rId13"/>
    <p:sldId id="317" r:id="rId14"/>
    <p:sldId id="318" r:id="rId15"/>
    <p:sldId id="319" r:id="rId16"/>
    <p:sldId id="257" r:id="rId17"/>
    <p:sldId id="258"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41" r:id="rId32"/>
    <p:sldId id="333" r:id="rId33"/>
    <p:sldId id="334" r:id="rId34"/>
    <p:sldId id="335" r:id="rId35"/>
    <p:sldId id="336" r:id="rId36"/>
    <p:sldId id="337" r:id="rId37"/>
    <p:sldId id="338" r:id="rId38"/>
    <p:sldId id="339" r:id="rId39"/>
    <p:sldId id="340" r:id="rId40"/>
    <p:sldId id="343" r:id="rId41"/>
    <p:sldId id="342" r:id="rId42"/>
    <p:sldId id="346" r:id="rId43"/>
    <p:sldId id="305" r:id="rId44"/>
    <p:sldId id="345" r:id="rId45"/>
    <p:sldId id="348" r:id="rId46"/>
    <p:sldId id="34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74"/>
    <p:restoredTop sz="96327"/>
  </p:normalViewPr>
  <p:slideViewPr>
    <p:cSldViewPr snapToGrid="0" snapToObjects="1">
      <p:cViewPr varScale="1">
        <p:scale>
          <a:sx n="105" d="100"/>
          <a:sy n="105" d="100"/>
        </p:scale>
        <p:origin x="7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40A921-CA92-1F44-9C60-90E416E0CC1E}" type="doc">
      <dgm:prSet loTypeId="urn:microsoft.com/office/officeart/2005/8/layout/hProcess9" loCatId="" qsTypeId="urn:microsoft.com/office/officeart/2005/8/quickstyle/simple5" qsCatId="simple" csTypeId="urn:microsoft.com/office/officeart/2005/8/colors/accent3_2" csCatId="accent3" phldr="1"/>
      <dgm:spPr/>
    </dgm:pt>
    <dgm:pt modelId="{0651F031-FA5E-314D-BD44-FFD1BC05804F}">
      <dgm:prSet phldrT="[Text]"/>
      <dgm:spPr/>
      <dgm:t>
        <a:bodyPr/>
        <a:lstStyle/>
        <a:p>
          <a:r>
            <a:rPr lang="en-US" dirty="0"/>
            <a:t>Junior becomes a leader of leaders</a:t>
          </a:r>
        </a:p>
      </dgm:t>
    </dgm:pt>
    <dgm:pt modelId="{A90DAE3C-6001-C548-B1D0-8817C356F310}" type="parTrans" cxnId="{647C89CC-5BF8-8640-B35B-5FFC57EFD06F}">
      <dgm:prSet/>
      <dgm:spPr/>
      <dgm:t>
        <a:bodyPr/>
        <a:lstStyle/>
        <a:p>
          <a:endParaRPr lang="en-US"/>
        </a:p>
      </dgm:t>
    </dgm:pt>
    <dgm:pt modelId="{CEE07BEF-6B04-2A49-AC91-DFC2322F54D5}" type="sibTrans" cxnId="{647C89CC-5BF8-8640-B35B-5FFC57EFD06F}">
      <dgm:prSet/>
      <dgm:spPr/>
      <dgm:t>
        <a:bodyPr/>
        <a:lstStyle/>
        <a:p>
          <a:endParaRPr lang="en-US"/>
        </a:p>
      </dgm:t>
    </dgm:pt>
    <dgm:pt modelId="{DE75A619-A4CC-4F4D-BD31-69055D730BB7}">
      <dgm:prSet phldrT="[Text]"/>
      <dgm:spPr/>
      <dgm:t>
        <a:bodyPr/>
        <a:lstStyle/>
        <a:p>
          <a:r>
            <a:rPr lang="en-US" dirty="0"/>
            <a:t>Staff invites a senior to consider staff.</a:t>
          </a:r>
        </a:p>
      </dgm:t>
    </dgm:pt>
    <dgm:pt modelId="{83C4FA6C-6AB8-4F45-8043-6B6CAD8B75E8}" type="parTrans" cxnId="{47D8A47A-8635-5A40-8557-984EA92C1C60}">
      <dgm:prSet/>
      <dgm:spPr/>
      <dgm:t>
        <a:bodyPr/>
        <a:lstStyle/>
        <a:p>
          <a:endParaRPr lang="en-US"/>
        </a:p>
      </dgm:t>
    </dgm:pt>
    <dgm:pt modelId="{7ABC3102-CA2F-CB44-B0B2-E35C15B9A28A}" type="sibTrans" cxnId="{47D8A47A-8635-5A40-8557-984EA92C1C60}">
      <dgm:prSet/>
      <dgm:spPr/>
      <dgm:t>
        <a:bodyPr/>
        <a:lstStyle/>
        <a:p>
          <a:endParaRPr lang="en-US"/>
        </a:p>
      </dgm:t>
    </dgm:pt>
    <dgm:pt modelId="{1A077744-FA2F-4540-BF12-B0EF3CF0A966}">
      <dgm:prSet phldrT="[Text]"/>
      <dgm:spPr/>
      <dgm:t>
        <a:bodyPr/>
        <a:lstStyle/>
        <a:p>
          <a:r>
            <a:rPr lang="en-US" dirty="0"/>
            <a:t>New hire made!</a:t>
          </a:r>
        </a:p>
      </dgm:t>
    </dgm:pt>
    <dgm:pt modelId="{566216CF-1AB8-F542-8B7B-414BAE3BD785}" type="parTrans" cxnId="{1BA58F51-D584-4944-A0CE-53C54FDDE1CD}">
      <dgm:prSet/>
      <dgm:spPr/>
      <dgm:t>
        <a:bodyPr/>
        <a:lstStyle/>
        <a:p>
          <a:endParaRPr lang="en-US"/>
        </a:p>
      </dgm:t>
    </dgm:pt>
    <dgm:pt modelId="{0A8EA9C0-4026-0B44-BFC6-87CF740B76F7}" type="sibTrans" cxnId="{1BA58F51-D584-4944-A0CE-53C54FDDE1CD}">
      <dgm:prSet/>
      <dgm:spPr/>
      <dgm:t>
        <a:bodyPr/>
        <a:lstStyle/>
        <a:p>
          <a:endParaRPr lang="en-US"/>
        </a:p>
      </dgm:t>
    </dgm:pt>
    <dgm:pt modelId="{774246DA-B5F4-FD4A-A5B1-704E4CFDF7A7}">
      <dgm:prSet phldrT="[Text]"/>
      <dgm:spPr/>
      <dgm:t>
        <a:bodyPr/>
        <a:lstStyle/>
        <a:p>
          <a:r>
            <a:rPr lang="en-US" dirty="0"/>
            <a:t>Sophomore Bible Study Leader</a:t>
          </a:r>
        </a:p>
      </dgm:t>
    </dgm:pt>
    <dgm:pt modelId="{3930B63E-BBB3-064B-B65B-0CC1F824FD20}" type="parTrans" cxnId="{19A4B5FD-5CC5-234B-9D8C-C069F6763B38}">
      <dgm:prSet/>
      <dgm:spPr/>
      <dgm:t>
        <a:bodyPr/>
        <a:lstStyle/>
        <a:p>
          <a:endParaRPr lang="en-US"/>
        </a:p>
      </dgm:t>
    </dgm:pt>
    <dgm:pt modelId="{8B839BB5-D183-9349-9D5F-67E394B73201}" type="sibTrans" cxnId="{19A4B5FD-5CC5-234B-9D8C-C069F6763B38}">
      <dgm:prSet/>
      <dgm:spPr/>
      <dgm:t>
        <a:bodyPr/>
        <a:lstStyle/>
        <a:p>
          <a:endParaRPr lang="en-US"/>
        </a:p>
      </dgm:t>
    </dgm:pt>
    <dgm:pt modelId="{A9DC57C0-0698-5A4D-BB40-DFC9FD072F9C}">
      <dgm:prSet phldrT="[Text]"/>
      <dgm:spPr/>
      <dgm:t>
        <a:bodyPr/>
        <a:lstStyle/>
        <a:p>
          <a:r>
            <a:rPr lang="en-US" dirty="0"/>
            <a:t>Freshman is locked in</a:t>
          </a:r>
        </a:p>
      </dgm:t>
    </dgm:pt>
    <dgm:pt modelId="{8F59D441-FA5E-8B42-B867-18B9BA37BD08}" type="parTrans" cxnId="{97E78431-25B3-8543-825A-A952B626F617}">
      <dgm:prSet/>
      <dgm:spPr/>
      <dgm:t>
        <a:bodyPr/>
        <a:lstStyle/>
        <a:p>
          <a:endParaRPr lang="en-US"/>
        </a:p>
      </dgm:t>
    </dgm:pt>
    <dgm:pt modelId="{F51B5D02-85E5-8E44-87DF-5EBFFFE56319}" type="sibTrans" cxnId="{97E78431-25B3-8543-825A-A952B626F617}">
      <dgm:prSet/>
      <dgm:spPr/>
      <dgm:t>
        <a:bodyPr/>
        <a:lstStyle/>
        <a:p>
          <a:endParaRPr lang="en-US"/>
        </a:p>
      </dgm:t>
    </dgm:pt>
    <dgm:pt modelId="{2C3CCEE1-BD2D-5D4B-B20C-44E399CD2E87}">
      <dgm:prSet phldrT="[Text]"/>
      <dgm:spPr/>
      <dgm:t>
        <a:bodyPr/>
        <a:lstStyle/>
        <a:p>
          <a:r>
            <a:rPr lang="en-US" dirty="0"/>
            <a:t>Freshman </a:t>
          </a:r>
          <a:r>
            <a:rPr lang="en-US"/>
            <a:t>meets InterVarsity</a:t>
          </a:r>
        </a:p>
      </dgm:t>
    </dgm:pt>
    <dgm:pt modelId="{D5600B0A-0FB6-1344-867E-7D82CF9A81FF}" type="parTrans" cxnId="{F1C68B88-38F3-104A-8671-FE9E7D8CA018}">
      <dgm:prSet/>
      <dgm:spPr/>
      <dgm:t>
        <a:bodyPr/>
        <a:lstStyle/>
        <a:p>
          <a:endParaRPr lang="en-US"/>
        </a:p>
      </dgm:t>
    </dgm:pt>
    <dgm:pt modelId="{1E7EF6EE-2CBA-9448-87ED-FC44EE57F8FA}" type="sibTrans" cxnId="{F1C68B88-38F3-104A-8671-FE9E7D8CA018}">
      <dgm:prSet/>
      <dgm:spPr/>
      <dgm:t>
        <a:bodyPr/>
        <a:lstStyle/>
        <a:p>
          <a:endParaRPr lang="en-US"/>
        </a:p>
      </dgm:t>
    </dgm:pt>
    <dgm:pt modelId="{47047B5E-62BC-A241-91C9-C2510CFEF7CC}" type="pres">
      <dgm:prSet presAssocID="{7740A921-CA92-1F44-9C60-90E416E0CC1E}" presName="CompostProcess" presStyleCnt="0">
        <dgm:presLayoutVars>
          <dgm:dir/>
          <dgm:resizeHandles val="exact"/>
        </dgm:presLayoutVars>
      </dgm:prSet>
      <dgm:spPr/>
    </dgm:pt>
    <dgm:pt modelId="{2C19D08A-7329-7B44-BDF1-3AA242845258}" type="pres">
      <dgm:prSet presAssocID="{7740A921-CA92-1F44-9C60-90E416E0CC1E}" presName="arrow" presStyleLbl="bgShp" presStyleIdx="0" presStyleCnt="1"/>
      <dgm:spPr/>
    </dgm:pt>
    <dgm:pt modelId="{BECD1781-F5F9-5A4F-870C-72E10959AAD6}" type="pres">
      <dgm:prSet presAssocID="{7740A921-CA92-1F44-9C60-90E416E0CC1E}" presName="linearProcess" presStyleCnt="0"/>
      <dgm:spPr/>
    </dgm:pt>
    <dgm:pt modelId="{9FD639F4-23A0-A54B-9B68-CAB56C072239}" type="pres">
      <dgm:prSet presAssocID="{2C3CCEE1-BD2D-5D4B-B20C-44E399CD2E87}" presName="textNode" presStyleLbl="node1" presStyleIdx="0" presStyleCnt="6">
        <dgm:presLayoutVars>
          <dgm:bulletEnabled val="1"/>
        </dgm:presLayoutVars>
      </dgm:prSet>
      <dgm:spPr/>
    </dgm:pt>
    <dgm:pt modelId="{81445CB2-A661-8D4C-B4B6-331540CBBABD}" type="pres">
      <dgm:prSet presAssocID="{1E7EF6EE-2CBA-9448-87ED-FC44EE57F8FA}" presName="sibTrans" presStyleCnt="0"/>
      <dgm:spPr/>
    </dgm:pt>
    <dgm:pt modelId="{96AD17EC-A900-3F4B-A157-A9E826F25C99}" type="pres">
      <dgm:prSet presAssocID="{A9DC57C0-0698-5A4D-BB40-DFC9FD072F9C}" presName="textNode" presStyleLbl="node1" presStyleIdx="1" presStyleCnt="6">
        <dgm:presLayoutVars>
          <dgm:bulletEnabled val="1"/>
        </dgm:presLayoutVars>
      </dgm:prSet>
      <dgm:spPr/>
    </dgm:pt>
    <dgm:pt modelId="{6F9B7D70-5746-AD4C-AC07-5B3629D62AB6}" type="pres">
      <dgm:prSet presAssocID="{F51B5D02-85E5-8E44-87DF-5EBFFFE56319}" presName="sibTrans" presStyleCnt="0"/>
      <dgm:spPr/>
    </dgm:pt>
    <dgm:pt modelId="{4791D48F-B582-5142-929B-D3596BA86AAA}" type="pres">
      <dgm:prSet presAssocID="{774246DA-B5F4-FD4A-A5B1-704E4CFDF7A7}" presName="textNode" presStyleLbl="node1" presStyleIdx="2" presStyleCnt="6">
        <dgm:presLayoutVars>
          <dgm:bulletEnabled val="1"/>
        </dgm:presLayoutVars>
      </dgm:prSet>
      <dgm:spPr/>
    </dgm:pt>
    <dgm:pt modelId="{7E6DE646-14B7-554F-A68E-32ED1AA8317A}" type="pres">
      <dgm:prSet presAssocID="{8B839BB5-D183-9349-9D5F-67E394B73201}" presName="sibTrans" presStyleCnt="0"/>
      <dgm:spPr/>
    </dgm:pt>
    <dgm:pt modelId="{0799A7BA-C3A3-0643-9D92-B7A2E8FF069B}" type="pres">
      <dgm:prSet presAssocID="{0651F031-FA5E-314D-BD44-FFD1BC05804F}" presName="textNode" presStyleLbl="node1" presStyleIdx="3" presStyleCnt="6">
        <dgm:presLayoutVars>
          <dgm:bulletEnabled val="1"/>
        </dgm:presLayoutVars>
      </dgm:prSet>
      <dgm:spPr/>
    </dgm:pt>
    <dgm:pt modelId="{EED2A492-4736-2B41-9F3C-9CF6A8C10646}" type="pres">
      <dgm:prSet presAssocID="{CEE07BEF-6B04-2A49-AC91-DFC2322F54D5}" presName="sibTrans" presStyleCnt="0"/>
      <dgm:spPr/>
    </dgm:pt>
    <dgm:pt modelId="{D7DB423A-05DC-BE4D-8E26-3876D06CA262}" type="pres">
      <dgm:prSet presAssocID="{DE75A619-A4CC-4F4D-BD31-69055D730BB7}" presName="textNode" presStyleLbl="node1" presStyleIdx="4" presStyleCnt="6">
        <dgm:presLayoutVars>
          <dgm:bulletEnabled val="1"/>
        </dgm:presLayoutVars>
      </dgm:prSet>
      <dgm:spPr/>
    </dgm:pt>
    <dgm:pt modelId="{FFE0F849-9E5A-0D49-B6AA-9750E845AD68}" type="pres">
      <dgm:prSet presAssocID="{7ABC3102-CA2F-CB44-B0B2-E35C15B9A28A}" presName="sibTrans" presStyleCnt="0"/>
      <dgm:spPr/>
    </dgm:pt>
    <dgm:pt modelId="{A1C25B26-DE1A-034D-92BD-0D869288E9C5}" type="pres">
      <dgm:prSet presAssocID="{1A077744-FA2F-4540-BF12-B0EF3CF0A966}" presName="textNode" presStyleLbl="node1" presStyleIdx="5" presStyleCnt="6">
        <dgm:presLayoutVars>
          <dgm:bulletEnabled val="1"/>
        </dgm:presLayoutVars>
      </dgm:prSet>
      <dgm:spPr/>
    </dgm:pt>
  </dgm:ptLst>
  <dgm:cxnLst>
    <dgm:cxn modelId="{64E8F90A-F384-CE45-9E15-270D4D851BF3}" type="presOf" srcId="{A9DC57C0-0698-5A4D-BB40-DFC9FD072F9C}" destId="{96AD17EC-A900-3F4B-A157-A9E826F25C99}" srcOrd="0" destOrd="0" presId="urn:microsoft.com/office/officeart/2005/8/layout/hProcess9"/>
    <dgm:cxn modelId="{32F69410-4153-424D-BAF4-A2E504130AE1}" type="presOf" srcId="{7740A921-CA92-1F44-9C60-90E416E0CC1E}" destId="{47047B5E-62BC-A241-91C9-C2510CFEF7CC}" srcOrd="0" destOrd="0" presId="urn:microsoft.com/office/officeart/2005/8/layout/hProcess9"/>
    <dgm:cxn modelId="{97E78431-25B3-8543-825A-A952B626F617}" srcId="{7740A921-CA92-1F44-9C60-90E416E0CC1E}" destId="{A9DC57C0-0698-5A4D-BB40-DFC9FD072F9C}" srcOrd="1" destOrd="0" parTransId="{8F59D441-FA5E-8B42-B867-18B9BA37BD08}" sibTransId="{F51B5D02-85E5-8E44-87DF-5EBFFFE56319}"/>
    <dgm:cxn modelId="{1BA58F51-D584-4944-A0CE-53C54FDDE1CD}" srcId="{7740A921-CA92-1F44-9C60-90E416E0CC1E}" destId="{1A077744-FA2F-4540-BF12-B0EF3CF0A966}" srcOrd="5" destOrd="0" parTransId="{566216CF-1AB8-F542-8B7B-414BAE3BD785}" sibTransId="{0A8EA9C0-4026-0B44-BFC6-87CF740B76F7}"/>
    <dgm:cxn modelId="{47D8A47A-8635-5A40-8557-984EA92C1C60}" srcId="{7740A921-CA92-1F44-9C60-90E416E0CC1E}" destId="{DE75A619-A4CC-4F4D-BD31-69055D730BB7}" srcOrd="4" destOrd="0" parTransId="{83C4FA6C-6AB8-4F45-8043-6B6CAD8B75E8}" sibTransId="{7ABC3102-CA2F-CB44-B0B2-E35C15B9A28A}"/>
    <dgm:cxn modelId="{F2636888-16AF-A045-84CD-7040CE0DD0FE}" type="presOf" srcId="{774246DA-B5F4-FD4A-A5B1-704E4CFDF7A7}" destId="{4791D48F-B582-5142-929B-D3596BA86AAA}" srcOrd="0" destOrd="0" presId="urn:microsoft.com/office/officeart/2005/8/layout/hProcess9"/>
    <dgm:cxn modelId="{F1C68B88-38F3-104A-8671-FE9E7D8CA018}" srcId="{7740A921-CA92-1F44-9C60-90E416E0CC1E}" destId="{2C3CCEE1-BD2D-5D4B-B20C-44E399CD2E87}" srcOrd="0" destOrd="0" parTransId="{D5600B0A-0FB6-1344-867E-7D82CF9A81FF}" sibTransId="{1E7EF6EE-2CBA-9448-87ED-FC44EE57F8FA}"/>
    <dgm:cxn modelId="{E19CE194-7082-9545-A94B-FDE186B055E4}" type="presOf" srcId="{1A077744-FA2F-4540-BF12-B0EF3CF0A966}" destId="{A1C25B26-DE1A-034D-92BD-0D869288E9C5}" srcOrd="0" destOrd="0" presId="urn:microsoft.com/office/officeart/2005/8/layout/hProcess9"/>
    <dgm:cxn modelId="{6021D49B-5D81-2A4F-9661-5CC2F06E1E77}" type="presOf" srcId="{0651F031-FA5E-314D-BD44-FFD1BC05804F}" destId="{0799A7BA-C3A3-0643-9D92-B7A2E8FF069B}" srcOrd="0" destOrd="0" presId="urn:microsoft.com/office/officeart/2005/8/layout/hProcess9"/>
    <dgm:cxn modelId="{E891ADB2-4565-4A48-BA0F-EEC65792747B}" type="presOf" srcId="{2C3CCEE1-BD2D-5D4B-B20C-44E399CD2E87}" destId="{9FD639F4-23A0-A54B-9B68-CAB56C072239}" srcOrd="0" destOrd="0" presId="urn:microsoft.com/office/officeart/2005/8/layout/hProcess9"/>
    <dgm:cxn modelId="{B96082B6-0D19-494A-9110-813D53EFD5A4}" type="presOf" srcId="{DE75A619-A4CC-4F4D-BD31-69055D730BB7}" destId="{D7DB423A-05DC-BE4D-8E26-3876D06CA262}" srcOrd="0" destOrd="0" presId="urn:microsoft.com/office/officeart/2005/8/layout/hProcess9"/>
    <dgm:cxn modelId="{647C89CC-5BF8-8640-B35B-5FFC57EFD06F}" srcId="{7740A921-CA92-1F44-9C60-90E416E0CC1E}" destId="{0651F031-FA5E-314D-BD44-FFD1BC05804F}" srcOrd="3" destOrd="0" parTransId="{A90DAE3C-6001-C548-B1D0-8817C356F310}" sibTransId="{CEE07BEF-6B04-2A49-AC91-DFC2322F54D5}"/>
    <dgm:cxn modelId="{19A4B5FD-5CC5-234B-9D8C-C069F6763B38}" srcId="{7740A921-CA92-1F44-9C60-90E416E0CC1E}" destId="{774246DA-B5F4-FD4A-A5B1-704E4CFDF7A7}" srcOrd="2" destOrd="0" parTransId="{3930B63E-BBB3-064B-B65B-0CC1F824FD20}" sibTransId="{8B839BB5-D183-9349-9D5F-67E394B73201}"/>
    <dgm:cxn modelId="{A53BB30B-52E2-0648-ADA4-C01F5D112E71}" type="presParOf" srcId="{47047B5E-62BC-A241-91C9-C2510CFEF7CC}" destId="{2C19D08A-7329-7B44-BDF1-3AA242845258}" srcOrd="0" destOrd="0" presId="urn:microsoft.com/office/officeart/2005/8/layout/hProcess9"/>
    <dgm:cxn modelId="{34B3864C-AE37-2342-AB1B-B6CC001591A3}" type="presParOf" srcId="{47047B5E-62BC-A241-91C9-C2510CFEF7CC}" destId="{BECD1781-F5F9-5A4F-870C-72E10959AAD6}" srcOrd="1" destOrd="0" presId="urn:microsoft.com/office/officeart/2005/8/layout/hProcess9"/>
    <dgm:cxn modelId="{EB413812-FD77-3843-985C-57BA28DE1AC5}" type="presParOf" srcId="{BECD1781-F5F9-5A4F-870C-72E10959AAD6}" destId="{9FD639F4-23A0-A54B-9B68-CAB56C072239}" srcOrd="0" destOrd="0" presId="urn:microsoft.com/office/officeart/2005/8/layout/hProcess9"/>
    <dgm:cxn modelId="{256E12CD-4A42-8344-8AE2-521212FB69BF}" type="presParOf" srcId="{BECD1781-F5F9-5A4F-870C-72E10959AAD6}" destId="{81445CB2-A661-8D4C-B4B6-331540CBBABD}" srcOrd="1" destOrd="0" presId="urn:microsoft.com/office/officeart/2005/8/layout/hProcess9"/>
    <dgm:cxn modelId="{00D77BBD-3015-FF46-BFB9-94EFAF329733}" type="presParOf" srcId="{BECD1781-F5F9-5A4F-870C-72E10959AAD6}" destId="{96AD17EC-A900-3F4B-A157-A9E826F25C99}" srcOrd="2" destOrd="0" presId="urn:microsoft.com/office/officeart/2005/8/layout/hProcess9"/>
    <dgm:cxn modelId="{A6BF001D-B364-BC49-B7DD-C3C9A3668240}" type="presParOf" srcId="{BECD1781-F5F9-5A4F-870C-72E10959AAD6}" destId="{6F9B7D70-5746-AD4C-AC07-5B3629D62AB6}" srcOrd="3" destOrd="0" presId="urn:microsoft.com/office/officeart/2005/8/layout/hProcess9"/>
    <dgm:cxn modelId="{0D350F7D-593D-B24C-A3A8-A45861FE52FA}" type="presParOf" srcId="{BECD1781-F5F9-5A4F-870C-72E10959AAD6}" destId="{4791D48F-B582-5142-929B-D3596BA86AAA}" srcOrd="4" destOrd="0" presId="urn:microsoft.com/office/officeart/2005/8/layout/hProcess9"/>
    <dgm:cxn modelId="{ADA02640-DC3F-4644-83DE-74601733EBF7}" type="presParOf" srcId="{BECD1781-F5F9-5A4F-870C-72E10959AAD6}" destId="{7E6DE646-14B7-554F-A68E-32ED1AA8317A}" srcOrd="5" destOrd="0" presId="urn:microsoft.com/office/officeart/2005/8/layout/hProcess9"/>
    <dgm:cxn modelId="{F1DE2890-A116-D544-A5A6-21CB90109386}" type="presParOf" srcId="{BECD1781-F5F9-5A4F-870C-72E10959AAD6}" destId="{0799A7BA-C3A3-0643-9D92-B7A2E8FF069B}" srcOrd="6" destOrd="0" presId="urn:microsoft.com/office/officeart/2005/8/layout/hProcess9"/>
    <dgm:cxn modelId="{2499F1B5-E0D1-A74D-80DC-C3B3E3DF35E9}" type="presParOf" srcId="{BECD1781-F5F9-5A4F-870C-72E10959AAD6}" destId="{EED2A492-4736-2B41-9F3C-9CF6A8C10646}" srcOrd="7" destOrd="0" presId="urn:microsoft.com/office/officeart/2005/8/layout/hProcess9"/>
    <dgm:cxn modelId="{5CABDBED-4F39-254E-8FBD-AFCFEBA0C451}" type="presParOf" srcId="{BECD1781-F5F9-5A4F-870C-72E10959AAD6}" destId="{D7DB423A-05DC-BE4D-8E26-3876D06CA262}" srcOrd="8" destOrd="0" presId="urn:microsoft.com/office/officeart/2005/8/layout/hProcess9"/>
    <dgm:cxn modelId="{CFFF2D10-15F4-7447-AA83-FFC2A5AC4CE5}" type="presParOf" srcId="{BECD1781-F5F9-5A4F-870C-72E10959AAD6}" destId="{FFE0F849-9E5A-0D49-B6AA-9750E845AD68}" srcOrd="9" destOrd="0" presId="urn:microsoft.com/office/officeart/2005/8/layout/hProcess9"/>
    <dgm:cxn modelId="{A552052E-A565-C845-80FA-AB5DDB0ECFC1}" type="presParOf" srcId="{BECD1781-F5F9-5A4F-870C-72E10959AAD6}" destId="{A1C25B26-DE1A-034D-92BD-0D869288E9C5}"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9D08A-7329-7B44-BDF1-3AA242845258}">
      <dsp:nvSpPr>
        <dsp:cNvPr id="0" name=""/>
        <dsp:cNvSpPr/>
      </dsp:nvSpPr>
      <dsp:spPr>
        <a:xfrm>
          <a:off x="896173" y="0"/>
          <a:ext cx="10156636" cy="524223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FD639F4-23A0-A54B-9B68-CAB56C072239}">
      <dsp:nvSpPr>
        <dsp:cNvPr id="0" name=""/>
        <dsp:cNvSpPr/>
      </dsp:nvSpPr>
      <dsp:spPr>
        <a:xfrm>
          <a:off x="3281" y="1572668"/>
          <a:ext cx="1910787" cy="209689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Freshman </a:t>
          </a:r>
          <a:r>
            <a:rPr lang="en-US" sz="2500" kern="1200"/>
            <a:t>meets InterVarsity</a:t>
          </a:r>
        </a:p>
      </dsp:txBody>
      <dsp:txXfrm>
        <a:off x="96558" y="1665945"/>
        <a:ext cx="1724233" cy="1910338"/>
      </dsp:txXfrm>
    </dsp:sp>
    <dsp:sp modelId="{96AD17EC-A900-3F4B-A157-A9E826F25C99}">
      <dsp:nvSpPr>
        <dsp:cNvPr id="0" name=""/>
        <dsp:cNvSpPr/>
      </dsp:nvSpPr>
      <dsp:spPr>
        <a:xfrm>
          <a:off x="2009608" y="1572668"/>
          <a:ext cx="1910787" cy="209689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Freshman is locked in</a:t>
          </a:r>
        </a:p>
      </dsp:txBody>
      <dsp:txXfrm>
        <a:off x="2102885" y="1665945"/>
        <a:ext cx="1724233" cy="1910338"/>
      </dsp:txXfrm>
    </dsp:sp>
    <dsp:sp modelId="{4791D48F-B582-5142-929B-D3596BA86AAA}">
      <dsp:nvSpPr>
        <dsp:cNvPr id="0" name=""/>
        <dsp:cNvSpPr/>
      </dsp:nvSpPr>
      <dsp:spPr>
        <a:xfrm>
          <a:off x="4015935" y="1572668"/>
          <a:ext cx="1910787" cy="209689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Sophomore Bible Study Leader</a:t>
          </a:r>
        </a:p>
      </dsp:txBody>
      <dsp:txXfrm>
        <a:off x="4109212" y="1665945"/>
        <a:ext cx="1724233" cy="1910338"/>
      </dsp:txXfrm>
    </dsp:sp>
    <dsp:sp modelId="{0799A7BA-C3A3-0643-9D92-B7A2E8FF069B}">
      <dsp:nvSpPr>
        <dsp:cNvPr id="0" name=""/>
        <dsp:cNvSpPr/>
      </dsp:nvSpPr>
      <dsp:spPr>
        <a:xfrm>
          <a:off x="6022261" y="1572668"/>
          <a:ext cx="1910787" cy="209689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Junior becomes a leader of leaders</a:t>
          </a:r>
        </a:p>
      </dsp:txBody>
      <dsp:txXfrm>
        <a:off x="6115538" y="1665945"/>
        <a:ext cx="1724233" cy="1910338"/>
      </dsp:txXfrm>
    </dsp:sp>
    <dsp:sp modelId="{D7DB423A-05DC-BE4D-8E26-3876D06CA262}">
      <dsp:nvSpPr>
        <dsp:cNvPr id="0" name=""/>
        <dsp:cNvSpPr/>
      </dsp:nvSpPr>
      <dsp:spPr>
        <a:xfrm>
          <a:off x="8028588" y="1572668"/>
          <a:ext cx="1910787" cy="209689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Staff invites a senior to consider staff.</a:t>
          </a:r>
        </a:p>
      </dsp:txBody>
      <dsp:txXfrm>
        <a:off x="8121865" y="1665945"/>
        <a:ext cx="1724233" cy="1910338"/>
      </dsp:txXfrm>
    </dsp:sp>
    <dsp:sp modelId="{A1C25B26-DE1A-034D-92BD-0D869288E9C5}">
      <dsp:nvSpPr>
        <dsp:cNvPr id="0" name=""/>
        <dsp:cNvSpPr/>
      </dsp:nvSpPr>
      <dsp:spPr>
        <a:xfrm>
          <a:off x="10034914" y="1572668"/>
          <a:ext cx="1910787" cy="209689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New hire made!</a:t>
          </a:r>
        </a:p>
      </dsp:txBody>
      <dsp:txXfrm>
        <a:off x="10128191" y="1665945"/>
        <a:ext cx="1724233" cy="19103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5000A-166A-CF42-B6EF-B5175BE18E80}" type="datetimeFigureOut">
              <a:rPr lang="en-US" smtClean="0"/>
              <a:t>8/1/21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A353C-06D9-1043-91A9-292C677C6558}" type="slidenum">
              <a:rPr lang="en-US" smtClean="0"/>
              <a:t>‹#›</a:t>
            </a:fld>
            <a:endParaRPr lang="en-US"/>
          </a:p>
        </p:txBody>
      </p:sp>
    </p:spTree>
    <p:extLst>
      <p:ext uri="{BB962C8B-B14F-4D97-AF65-F5344CB8AC3E}">
        <p14:creationId xmlns:p14="http://schemas.microsoft.com/office/powerpoint/2010/main" val="4175089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EA353C-06D9-1043-91A9-292C677C6558}" type="slidenum">
              <a:rPr lang="en-US" smtClean="0"/>
              <a:t>15</a:t>
            </a:fld>
            <a:endParaRPr lang="en-US"/>
          </a:p>
        </p:txBody>
      </p:sp>
    </p:spTree>
    <p:extLst>
      <p:ext uri="{BB962C8B-B14F-4D97-AF65-F5344CB8AC3E}">
        <p14:creationId xmlns:p14="http://schemas.microsoft.com/office/powerpoint/2010/main" val="137017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Perhaps one out of 10 seniors who are invited join staff or so. About the top 2.5% of students are invited.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their current staff care enough about staff recruitment enough to invite them and walk with them in a discernment? Are local alumni included in helping seniors determine their way forward?  Intervarsity’s GAPS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they become a leader of leaders by Junior year and stand out as possible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they begin their leadership journey sophomore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Freshman locked in: do we know what works? Analytics: Freshmen who join a small group Bible study and go off campus during their fall semester with IV are 3x more likely to stay 4 years and become leaders.</a:t>
            </a:r>
          </a:p>
          <a:p>
            <a:r>
              <a:rPr lang="en-US" dirty="0"/>
              <a:t>Freshman: recruiting success may have the most impact on finding new staff three years later.</a:t>
            </a:r>
          </a:p>
          <a:p>
            <a:endParaRPr lang="en-US" dirty="0"/>
          </a:p>
          <a:p>
            <a:r>
              <a:rPr lang="en-US" dirty="0"/>
              <a:t>See how all that we do in ministry culminates in ministry growth through new staff.  The recruit is the tip of the iceberg…the final step of fruitful discipleship.</a:t>
            </a:r>
          </a:p>
          <a:p>
            <a:endParaRPr lang="en-US" dirty="0"/>
          </a:p>
          <a:p>
            <a:r>
              <a:rPr lang="en-US" dirty="0"/>
              <a:t>This means alumni (brand new and perhaps not so new) are the best people to speak with! 1 hire out of 10 candidates isn’t bad! </a:t>
            </a:r>
          </a:p>
          <a:p>
            <a:endParaRPr lang="en-US" dirty="0"/>
          </a:p>
          <a:p>
            <a:r>
              <a:rPr lang="en-US" dirty="0"/>
              <a:t>The ways national can help: messaging like brochures/webpages/etc.: 1. The invitation: “Mission impact just like what you love doing now!” 2. Growth and development. 3. Benefits and care 4. You will get funded! (Make sure that is true.) </a:t>
            </a:r>
          </a:p>
        </p:txBody>
      </p:sp>
      <p:sp>
        <p:nvSpPr>
          <p:cNvPr id="4" name="Slide Number Placeholder 3"/>
          <p:cNvSpPr>
            <a:spLocks noGrp="1"/>
          </p:cNvSpPr>
          <p:nvPr>
            <p:ph type="sldNum" sz="quarter" idx="5"/>
          </p:nvPr>
        </p:nvSpPr>
        <p:spPr/>
        <p:txBody>
          <a:bodyPr/>
          <a:lstStyle/>
          <a:p>
            <a:fld id="{B8BEDE8C-0319-C14A-9CC5-C29A1233B18B}" type="slidenum">
              <a:rPr lang="en-US" smtClean="0"/>
              <a:t>16</a:t>
            </a:fld>
            <a:endParaRPr lang="en-US"/>
          </a:p>
        </p:txBody>
      </p:sp>
    </p:spTree>
    <p:extLst>
      <p:ext uri="{BB962C8B-B14F-4D97-AF65-F5344CB8AC3E}">
        <p14:creationId xmlns:p14="http://schemas.microsoft.com/office/powerpoint/2010/main" val="157699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executive leadership team of InterVarsity that I am coming from…</a:t>
            </a:r>
          </a:p>
          <a:p>
            <a:endParaRPr lang="en-US" dirty="0"/>
          </a:p>
          <a:p>
            <a:r>
              <a:rPr lang="en-US" dirty="0"/>
              <a:t>Introduce the people and point out that there are not white men on the team</a:t>
            </a:r>
            <a:r>
              <a:rPr lang="en-US" dirty="0">
                <a:sym typeface="Wingdings" pitchFamily="2" charset="2"/>
              </a:rPr>
              <a:t> not purposefully, but intentionally diverse because diversity and inclusion are central to InterVarsity’s mission.</a:t>
            </a:r>
          </a:p>
          <a:p>
            <a:endParaRPr lang="en-US" dirty="0">
              <a:sym typeface="Wingdings" pitchFamily="2" charset="2"/>
            </a:endParaRPr>
          </a:p>
          <a:p>
            <a:r>
              <a:rPr lang="en-US" dirty="0">
                <a:sym typeface="Wingdings" pitchFamily="2" charset="2"/>
              </a:rPr>
              <a:t>Just like on a college campus, the people we hire on staff are the future leaders of our movement.  We cannot decide “let’s be diverse in leadership” if there are no seasoned and trained people of color who are ready to take the roles.  And that brings me to why we call it diversity and inclusion…define it and explain how tiring it is to code switch as a Jew, let alone a person who looks less white.  </a:t>
            </a:r>
          </a:p>
          <a:p>
            <a:endParaRPr lang="en-US" dirty="0">
              <a:sym typeface="Wingdings" pitchFamily="2" charset="2"/>
            </a:endParaRPr>
          </a:p>
          <a:p>
            <a:r>
              <a:rPr lang="en-US" dirty="0">
                <a:sym typeface="Wingdings" pitchFamily="2" charset="2"/>
              </a:rPr>
              <a:t>A Black staff told me last week that his friends ask him to stand up against systemic racism.  He experiences systemic racism in his life and has a myriad of stories to prove it.  He no longer feels welcomed in our movement and he has been here for a long time.  We </a:t>
            </a:r>
            <a:r>
              <a:rPr lang="en-US" u="sng" dirty="0">
                <a:sym typeface="Wingdings" pitchFamily="2" charset="2"/>
              </a:rPr>
              <a:t>must</a:t>
            </a:r>
            <a:r>
              <a:rPr lang="en-US" dirty="0">
                <a:sym typeface="Wingdings" pitchFamily="2" charset="2"/>
              </a:rPr>
              <a:t> become inclusive and welcoming across cultures if we want to become a diverse team.  Welcoming across cultures is WHAT WE DO when we cross cultures to share the Gospel…we should be able to do this!</a:t>
            </a:r>
          </a:p>
          <a:p>
            <a:endParaRPr lang="en-US" dirty="0">
              <a:sym typeface="Wingdings" pitchFamily="2" charset="2"/>
            </a:endParaRPr>
          </a:p>
          <a:p>
            <a:r>
              <a:rPr lang="en-US" dirty="0">
                <a:sym typeface="Wingdings" pitchFamily="2" charset="2"/>
              </a:rPr>
              <a:t>This is especially true as nearly half the people under 25 years old are non-White.  Forget about the inclusiveness of the Gospel and the impossibility of reaching the peoples in our country if we are homogenous: how can we grow if half the population of the does not want </a:t>
            </a:r>
            <a:r>
              <a:rPr lang="en-US">
                <a:sym typeface="Wingdings" pitchFamily="2" charset="2"/>
              </a:rPr>
              <a:t>to work with us?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BEDE8C-0319-C14A-9CC5-C29A1233B18B}" type="slidenum">
              <a:rPr lang="en-US" smtClean="0"/>
              <a:t>17</a:t>
            </a:fld>
            <a:endParaRPr lang="en-US"/>
          </a:p>
        </p:txBody>
      </p:sp>
    </p:spTree>
    <p:extLst>
      <p:ext uri="{BB962C8B-B14F-4D97-AF65-F5344CB8AC3E}">
        <p14:creationId xmlns:p14="http://schemas.microsoft.com/office/powerpoint/2010/main" val="418874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0310-861C-7248-B59B-63821C580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B68295-71FC-0C43-91C5-373E6BD2C4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C8198-55C1-1143-A6D8-A941769FF25F}"/>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5" name="Footer Placeholder 4">
            <a:extLst>
              <a:ext uri="{FF2B5EF4-FFF2-40B4-BE49-F238E27FC236}">
                <a16:creationId xmlns:a16="http://schemas.microsoft.com/office/drawing/2014/main" id="{AB822216-09F1-3746-AB3F-9C3711463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79472-31E8-F044-B1E8-8EEC1BB7D041}"/>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712873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8D07-2062-5D4E-9276-1625101F44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EFE32B-3D51-C741-9FA3-33A826B9AA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F556D-8401-BE4F-AADA-9D603AEDCC15}"/>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5" name="Footer Placeholder 4">
            <a:extLst>
              <a:ext uri="{FF2B5EF4-FFF2-40B4-BE49-F238E27FC236}">
                <a16:creationId xmlns:a16="http://schemas.microsoft.com/office/drawing/2014/main" id="{B249EBBB-95E4-8F41-B1DC-278980426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4B5D6-190D-6547-829E-4B20E193F7B7}"/>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3444114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F5239B-D551-7647-B03D-9259D6F56A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1171B-15FF-4943-833D-EF0C4CE8A7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A31A7-6FF7-2047-AD16-6BA578BD3FDD}"/>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5" name="Footer Placeholder 4">
            <a:extLst>
              <a:ext uri="{FF2B5EF4-FFF2-40B4-BE49-F238E27FC236}">
                <a16:creationId xmlns:a16="http://schemas.microsoft.com/office/drawing/2014/main" id="{30979122-21FF-0746-88AA-BADD52F23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A38B4-D53B-A843-9465-5F1EE2B791AB}"/>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193414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A1E1-573F-794E-B355-E4AFFF6587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DEE8E-022B-C341-9E8F-78BE89C322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FDD4F-D709-9B48-8A45-1BB381C10E1B}"/>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5" name="Footer Placeholder 4">
            <a:extLst>
              <a:ext uri="{FF2B5EF4-FFF2-40B4-BE49-F238E27FC236}">
                <a16:creationId xmlns:a16="http://schemas.microsoft.com/office/drawing/2014/main" id="{69919DCE-B4A3-434D-9D46-C5B9FD731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0011E5-664B-B543-A47E-CCD13FC397D1}"/>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3055874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820C-DC77-B84A-8981-5ABCE76355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FE82F6-127D-774C-B4C5-8E2189761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2C0B3D-044E-9648-BA39-732B1DE9D14A}"/>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5" name="Footer Placeholder 4">
            <a:extLst>
              <a:ext uri="{FF2B5EF4-FFF2-40B4-BE49-F238E27FC236}">
                <a16:creationId xmlns:a16="http://schemas.microsoft.com/office/drawing/2014/main" id="{4C176E69-2C3F-7E44-8AA8-7B6A13672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13D68-5E5A-C34B-B463-770DF3F3DEC4}"/>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117827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0285-9227-CC44-AD18-C76131AB8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AC26CF-092E-8148-923F-D0251B853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018488-C158-D243-8280-9888C5C750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8824DC-C4AB-EF4E-9429-894474A23A40}"/>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6" name="Footer Placeholder 5">
            <a:extLst>
              <a:ext uri="{FF2B5EF4-FFF2-40B4-BE49-F238E27FC236}">
                <a16:creationId xmlns:a16="http://schemas.microsoft.com/office/drawing/2014/main" id="{0FD8C0F5-B3A2-D443-BE0D-B42418EDE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75AE6-8FEC-6049-97D1-58D59FDD9E46}"/>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3833951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BACD-D7E5-DE40-892E-6BB7936689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AD2457-2536-E644-8251-992DEF9E01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C6217B-ABFF-FA41-900F-398FB07F6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3E1DAF-C96B-FB4F-A0D2-AE3AC46B5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C5B19C-95B1-B240-A50D-46194AA401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9BB34C-AF91-D84A-ADC0-FA68F8147B8D}"/>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8" name="Footer Placeholder 7">
            <a:extLst>
              <a:ext uri="{FF2B5EF4-FFF2-40B4-BE49-F238E27FC236}">
                <a16:creationId xmlns:a16="http://schemas.microsoft.com/office/drawing/2014/main" id="{C2A021BF-B9DF-8F47-8222-CB28100D9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82E442-0ECA-9F4C-A8B4-D33C046D0E8B}"/>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407237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89BB9-48BC-8E40-8B04-BF1C70F266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A24A9-B862-A846-BE0F-EDAF4509C1BA}"/>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4" name="Footer Placeholder 3">
            <a:extLst>
              <a:ext uri="{FF2B5EF4-FFF2-40B4-BE49-F238E27FC236}">
                <a16:creationId xmlns:a16="http://schemas.microsoft.com/office/drawing/2014/main" id="{D166C13D-3413-5C4C-A688-6355166AE5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54F61-3469-1248-8A36-872B44C40471}"/>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414067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5039E2-7E7F-5B43-B5D3-99DE16F933C0}"/>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3" name="Footer Placeholder 2">
            <a:extLst>
              <a:ext uri="{FF2B5EF4-FFF2-40B4-BE49-F238E27FC236}">
                <a16:creationId xmlns:a16="http://schemas.microsoft.com/office/drawing/2014/main" id="{AAEBDEA0-962C-6845-9B84-C6B94ED672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467421-8B3D-7142-888D-02E7DB5871E7}"/>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327806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9359-B59F-F44A-B87F-2918191E8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2CF3C-E6DC-9347-91DD-E254D4BBC6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C64BDA-1A28-2A49-B5EC-F8F74B8081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8A5132-7279-1C40-8D6B-82A4B90250FA}"/>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6" name="Footer Placeholder 5">
            <a:extLst>
              <a:ext uri="{FF2B5EF4-FFF2-40B4-BE49-F238E27FC236}">
                <a16:creationId xmlns:a16="http://schemas.microsoft.com/office/drawing/2014/main" id="{52D24C1E-1562-F445-870A-72F0F4870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976F3-EF18-354C-B3D1-6EBBC1A71EFD}"/>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38796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1162-1AC5-144F-B88E-B6803C666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E357F2-0AAD-8344-A1DB-0EDC2C23B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6CCE7-8C64-8D42-8806-44C1076BE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EACDE-B420-9642-A472-42E1AF3E011B}"/>
              </a:ext>
            </a:extLst>
          </p:cNvPr>
          <p:cNvSpPr>
            <a:spLocks noGrp="1"/>
          </p:cNvSpPr>
          <p:nvPr>
            <p:ph type="dt" sz="half" idx="10"/>
          </p:nvPr>
        </p:nvSpPr>
        <p:spPr/>
        <p:txBody>
          <a:bodyPr/>
          <a:lstStyle/>
          <a:p>
            <a:fld id="{FF9CF0DB-0D48-3246-AD41-F7ADF3C81406}" type="datetimeFigureOut">
              <a:rPr lang="en-US" smtClean="0"/>
              <a:t>8/1/21</a:t>
            </a:fld>
            <a:endParaRPr lang="en-US"/>
          </a:p>
        </p:txBody>
      </p:sp>
      <p:sp>
        <p:nvSpPr>
          <p:cNvPr id="6" name="Footer Placeholder 5">
            <a:extLst>
              <a:ext uri="{FF2B5EF4-FFF2-40B4-BE49-F238E27FC236}">
                <a16:creationId xmlns:a16="http://schemas.microsoft.com/office/drawing/2014/main" id="{56ED6049-3CF3-1A4A-BE6C-CA1D3AE26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7031F2-070B-8D40-B1AF-625B956CD8B8}"/>
              </a:ext>
            </a:extLst>
          </p:cNvPr>
          <p:cNvSpPr>
            <a:spLocks noGrp="1"/>
          </p:cNvSpPr>
          <p:nvPr>
            <p:ph type="sldNum" sz="quarter" idx="12"/>
          </p:nvPr>
        </p:nvSpPr>
        <p:spPr/>
        <p:txBody>
          <a:bodyPr/>
          <a:lstStyle/>
          <a:p>
            <a:fld id="{3D6E026B-9C6F-8940-99D8-120F17430003}" type="slidenum">
              <a:rPr lang="en-US" smtClean="0"/>
              <a:t>‹#›</a:t>
            </a:fld>
            <a:endParaRPr lang="en-US"/>
          </a:p>
        </p:txBody>
      </p:sp>
    </p:spTree>
    <p:extLst>
      <p:ext uri="{BB962C8B-B14F-4D97-AF65-F5344CB8AC3E}">
        <p14:creationId xmlns:p14="http://schemas.microsoft.com/office/powerpoint/2010/main" val="99481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40F93-5419-DF46-B8D8-23DFEB869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BFF853-6F4D-A74F-9894-C5BACA71FB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3DEB9-98D9-154F-A335-83CB72283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CF0DB-0D48-3246-AD41-F7ADF3C81406}" type="datetimeFigureOut">
              <a:rPr lang="en-US" smtClean="0"/>
              <a:t>8/1/21</a:t>
            </a:fld>
            <a:endParaRPr lang="en-US"/>
          </a:p>
        </p:txBody>
      </p:sp>
      <p:sp>
        <p:nvSpPr>
          <p:cNvPr id="5" name="Footer Placeholder 4">
            <a:extLst>
              <a:ext uri="{FF2B5EF4-FFF2-40B4-BE49-F238E27FC236}">
                <a16:creationId xmlns:a16="http://schemas.microsoft.com/office/drawing/2014/main" id="{942D7D85-CF80-3440-AF02-A3EE37DD5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6AE9FA-381A-0B4B-9F9D-A0E81C3BBE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E026B-9C6F-8940-99D8-120F17430003}" type="slidenum">
              <a:rPr lang="en-US" smtClean="0"/>
              <a:t>‹#›</a:t>
            </a:fld>
            <a:endParaRPr lang="en-US"/>
          </a:p>
        </p:txBody>
      </p:sp>
    </p:spTree>
    <p:extLst>
      <p:ext uri="{BB962C8B-B14F-4D97-AF65-F5344CB8AC3E}">
        <p14:creationId xmlns:p14="http://schemas.microsoft.com/office/powerpoint/2010/main" val="3206394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WELCOME!</a:t>
            </a:r>
          </a:p>
        </p:txBody>
      </p:sp>
    </p:spTree>
    <p:extLst>
      <p:ext uri="{BB962C8B-B14F-4D97-AF65-F5344CB8AC3E}">
        <p14:creationId xmlns:p14="http://schemas.microsoft.com/office/powerpoint/2010/main" val="3113266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Mark </a:t>
            </a:r>
            <a:r>
              <a:rPr lang="en-US" sz="8000" b="1" dirty="0" err="1">
                <a:latin typeface="Montserrat ExtraBold" pitchFamily="2" charset="77"/>
              </a:rPr>
              <a:t>Heffentrager</a:t>
            </a:r>
            <a:endParaRPr lang="en-US" sz="8000" b="1" dirty="0">
              <a:latin typeface="Montserrat ExtraBold" pitchFamily="2" charset="77"/>
            </a:endParaRPr>
          </a:p>
        </p:txBody>
      </p:sp>
    </p:spTree>
    <p:extLst>
      <p:ext uri="{BB962C8B-B14F-4D97-AF65-F5344CB8AC3E}">
        <p14:creationId xmlns:p14="http://schemas.microsoft.com/office/powerpoint/2010/main" val="2005057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634840"/>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Learning from Others</a:t>
            </a:r>
          </a:p>
        </p:txBody>
      </p:sp>
    </p:spTree>
    <p:extLst>
      <p:ext uri="{BB962C8B-B14F-4D97-AF65-F5344CB8AC3E}">
        <p14:creationId xmlns:p14="http://schemas.microsoft.com/office/powerpoint/2010/main" val="309599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664658"/>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Lindy Black</a:t>
            </a:r>
          </a:p>
        </p:txBody>
      </p:sp>
    </p:spTree>
    <p:extLst>
      <p:ext uri="{BB962C8B-B14F-4D97-AF65-F5344CB8AC3E}">
        <p14:creationId xmlns:p14="http://schemas.microsoft.com/office/powerpoint/2010/main" val="732547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468747"/>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Loyce Nelson</a:t>
            </a:r>
          </a:p>
        </p:txBody>
      </p:sp>
    </p:spTree>
    <p:extLst>
      <p:ext uri="{BB962C8B-B14F-4D97-AF65-F5344CB8AC3E}">
        <p14:creationId xmlns:p14="http://schemas.microsoft.com/office/powerpoint/2010/main" val="2178508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468747"/>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Bob Lord</a:t>
            </a:r>
          </a:p>
        </p:txBody>
      </p:sp>
    </p:spTree>
    <p:extLst>
      <p:ext uri="{BB962C8B-B14F-4D97-AF65-F5344CB8AC3E}">
        <p14:creationId xmlns:p14="http://schemas.microsoft.com/office/powerpoint/2010/main" val="290641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3"/>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468747"/>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Andrew Ginsberg</a:t>
            </a:r>
          </a:p>
        </p:txBody>
      </p:sp>
    </p:spTree>
    <p:extLst>
      <p:ext uri="{BB962C8B-B14F-4D97-AF65-F5344CB8AC3E}">
        <p14:creationId xmlns:p14="http://schemas.microsoft.com/office/powerpoint/2010/main" val="99636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5B0EE7A-7165-7A40-A362-1A97FD94AE75}"/>
              </a:ext>
            </a:extLst>
          </p:cNvPr>
          <p:cNvGraphicFramePr/>
          <p:nvPr/>
        </p:nvGraphicFramePr>
        <p:xfrm>
          <a:off x="111211" y="939114"/>
          <a:ext cx="11948984" cy="5242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960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graphicEl>
                                              <a:dgm id="{A1C25B26-DE1A-034D-92BD-0D869288E9C5}"/>
                                            </p:graphicEl>
                                          </p:spTgt>
                                        </p:tgtEl>
                                        <p:attrNameLst>
                                          <p:attrName>style.visibility</p:attrName>
                                        </p:attrNameLst>
                                      </p:cBhvr>
                                      <p:to>
                                        <p:strVal val="visible"/>
                                      </p:to>
                                    </p:set>
                                    <p:animEffect transition="in" filter="dissolve">
                                      <p:cBhvr>
                                        <p:cTn id="7" dur="500"/>
                                        <p:tgtEl>
                                          <p:spTgt spid="2">
                                            <p:graphicEl>
                                              <a:dgm id="{A1C25B26-DE1A-034D-92BD-0D869288E9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graphicEl>
                                              <a:dgm id="{D7DB423A-05DC-BE4D-8E26-3876D06CA262}"/>
                                            </p:graphicEl>
                                          </p:spTgt>
                                        </p:tgtEl>
                                        <p:attrNameLst>
                                          <p:attrName>style.visibility</p:attrName>
                                        </p:attrNameLst>
                                      </p:cBhvr>
                                      <p:to>
                                        <p:strVal val="visible"/>
                                      </p:to>
                                    </p:set>
                                    <p:animEffect transition="in" filter="dissolve">
                                      <p:cBhvr>
                                        <p:cTn id="12" dur="500"/>
                                        <p:tgtEl>
                                          <p:spTgt spid="2">
                                            <p:graphicEl>
                                              <a:dgm id="{D7DB423A-05DC-BE4D-8E26-3876D06CA26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graphicEl>
                                              <a:dgm id="{0799A7BA-C3A3-0643-9D92-B7A2E8FF069B}"/>
                                            </p:graphicEl>
                                          </p:spTgt>
                                        </p:tgtEl>
                                        <p:attrNameLst>
                                          <p:attrName>style.visibility</p:attrName>
                                        </p:attrNameLst>
                                      </p:cBhvr>
                                      <p:to>
                                        <p:strVal val="visible"/>
                                      </p:to>
                                    </p:set>
                                    <p:animEffect transition="in" filter="dissolve">
                                      <p:cBhvr>
                                        <p:cTn id="17" dur="500"/>
                                        <p:tgtEl>
                                          <p:spTgt spid="2">
                                            <p:graphicEl>
                                              <a:dgm id="{0799A7BA-C3A3-0643-9D92-B7A2E8FF069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graphicEl>
                                              <a:dgm id="{4791D48F-B582-5142-929B-D3596BA86AAA}"/>
                                            </p:graphicEl>
                                          </p:spTgt>
                                        </p:tgtEl>
                                        <p:attrNameLst>
                                          <p:attrName>style.visibility</p:attrName>
                                        </p:attrNameLst>
                                      </p:cBhvr>
                                      <p:to>
                                        <p:strVal val="visible"/>
                                      </p:to>
                                    </p:set>
                                    <p:animEffect transition="in" filter="dissolve">
                                      <p:cBhvr>
                                        <p:cTn id="22" dur="500"/>
                                        <p:tgtEl>
                                          <p:spTgt spid="2">
                                            <p:graphicEl>
                                              <a:dgm id="{4791D48F-B582-5142-929B-D3596BA86AA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graphicEl>
                                              <a:dgm id="{96AD17EC-A900-3F4B-A157-A9E826F25C99}"/>
                                            </p:graphicEl>
                                          </p:spTgt>
                                        </p:tgtEl>
                                        <p:attrNameLst>
                                          <p:attrName>style.visibility</p:attrName>
                                        </p:attrNameLst>
                                      </p:cBhvr>
                                      <p:to>
                                        <p:strVal val="visible"/>
                                      </p:to>
                                    </p:set>
                                    <p:animEffect transition="in" filter="dissolve">
                                      <p:cBhvr>
                                        <p:cTn id="27" dur="500"/>
                                        <p:tgtEl>
                                          <p:spTgt spid="2">
                                            <p:graphicEl>
                                              <a:dgm id="{96AD17EC-A900-3F4B-A157-A9E826F25C9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graphicEl>
                                              <a:dgm id="{9FD639F4-23A0-A54B-9B68-CAB56C072239}"/>
                                            </p:graphicEl>
                                          </p:spTgt>
                                        </p:tgtEl>
                                        <p:attrNameLst>
                                          <p:attrName>style.visibility</p:attrName>
                                        </p:attrNameLst>
                                      </p:cBhvr>
                                      <p:to>
                                        <p:strVal val="visible"/>
                                      </p:to>
                                    </p:set>
                                    <p:animEffect transition="in" filter="dissolve">
                                      <p:cBhvr>
                                        <p:cTn id="32" dur="500"/>
                                        <p:tgtEl>
                                          <p:spTgt spid="2">
                                            <p:graphicEl>
                                              <a:dgm id="{9FD639F4-23A0-A54B-9B68-CAB56C072239}"/>
                                            </p:graphic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
                                            <p:graphicEl>
                                              <a:dgm id="{2C19D08A-7329-7B44-BDF1-3AA242845258}"/>
                                            </p:graphicEl>
                                          </p:spTgt>
                                        </p:tgtEl>
                                        <p:attrNameLst>
                                          <p:attrName>style.visibility</p:attrName>
                                        </p:attrNameLst>
                                      </p:cBhvr>
                                      <p:to>
                                        <p:strVal val="visible"/>
                                      </p:to>
                                    </p:set>
                                    <p:animEffect transition="in" filter="dissolve">
                                      <p:cBhvr>
                                        <p:cTn id="35" dur="500"/>
                                        <p:tgtEl>
                                          <p:spTgt spid="2">
                                            <p:graphicEl>
                                              <a:dgm id="{2C19D08A-7329-7B44-BDF1-3AA2428452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rev="1"/>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C16F03-DC5D-7542-9D10-FF17564B67D4}"/>
              </a:ext>
            </a:extLst>
          </p:cNvPr>
          <p:cNvPicPr>
            <a:picLocks noChangeAspect="1"/>
          </p:cNvPicPr>
          <p:nvPr/>
        </p:nvPicPr>
        <p:blipFill rotWithShape="1">
          <a:blip r:embed="rId3"/>
          <a:srcRect b="103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52706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468747"/>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Skip &amp; </a:t>
            </a:r>
            <a:r>
              <a:rPr lang="en-US" sz="8000" b="1" dirty="0" err="1">
                <a:solidFill>
                  <a:schemeClr val="accent2">
                    <a:lumMod val="75000"/>
                  </a:schemeClr>
                </a:solidFill>
                <a:latin typeface="Montserrat ExtraBold" pitchFamily="2" charset="77"/>
              </a:rPr>
              <a:t>Buzzie</a:t>
            </a:r>
            <a:r>
              <a:rPr lang="en-US" sz="8000" b="1" dirty="0">
                <a:solidFill>
                  <a:schemeClr val="accent2">
                    <a:lumMod val="75000"/>
                  </a:schemeClr>
                </a:solidFill>
                <a:latin typeface="Montserrat ExtraBold" pitchFamily="2" charset="77"/>
              </a:rPr>
              <a:t> Gray</a:t>
            </a:r>
          </a:p>
        </p:txBody>
      </p:sp>
    </p:spTree>
    <p:extLst>
      <p:ext uri="{BB962C8B-B14F-4D97-AF65-F5344CB8AC3E}">
        <p14:creationId xmlns:p14="http://schemas.microsoft.com/office/powerpoint/2010/main" val="196349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429000"/>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Announcements</a:t>
            </a:r>
          </a:p>
        </p:txBody>
      </p:sp>
    </p:spTree>
    <p:extLst>
      <p:ext uri="{BB962C8B-B14F-4D97-AF65-F5344CB8AC3E}">
        <p14:creationId xmlns:p14="http://schemas.microsoft.com/office/powerpoint/2010/main" val="3178248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565165"/>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253336"/>
            <a:ext cx="10515600" cy="3118803"/>
          </a:xfrm>
          <a:prstGeom prst="rect">
            <a:avLst/>
          </a:prstGeom>
          <a:noFill/>
        </p:spPr>
        <p:txBody>
          <a:bodyPr wrap="square" rtlCol="0">
            <a:spAutoFit/>
          </a:bodyPr>
          <a:lstStyle/>
          <a:p>
            <a:pPr marL="0" indent="0" algn="ctr">
              <a:buNone/>
            </a:pPr>
            <a:r>
              <a:rPr lang="en-US" sz="8000" b="1" dirty="0">
                <a:latin typeface="Montserrat ExtraBold" pitchFamily="2" charset="77"/>
              </a:rPr>
              <a:t>WELCOME!</a:t>
            </a:r>
          </a:p>
          <a:p>
            <a:pPr marL="0" indent="0" algn="ctr">
              <a:buNone/>
            </a:pPr>
            <a:r>
              <a:rPr lang="en-US" sz="6000" b="1" dirty="0">
                <a:solidFill>
                  <a:schemeClr val="accent2">
                    <a:lumMod val="75000"/>
                  </a:schemeClr>
                </a:solidFill>
                <a:latin typeface="Montserrat ExtraBold" pitchFamily="2" charset="77"/>
              </a:rPr>
              <a:t>Session 3 </a:t>
            </a:r>
          </a:p>
          <a:p>
            <a:pPr marL="0" indent="0" algn="ctr">
              <a:buNone/>
            </a:pPr>
            <a:r>
              <a:rPr lang="en-US" sz="6000" b="1" dirty="0">
                <a:solidFill>
                  <a:schemeClr val="accent2">
                    <a:lumMod val="75000"/>
                  </a:schemeClr>
                </a:solidFill>
                <a:latin typeface="Montserrat ExtraBold" pitchFamily="2" charset="77"/>
              </a:rPr>
              <a:t>Starting at 8:30</a:t>
            </a:r>
          </a:p>
        </p:txBody>
      </p:sp>
    </p:spTree>
    <p:extLst>
      <p:ext uri="{BB962C8B-B14F-4D97-AF65-F5344CB8AC3E}">
        <p14:creationId xmlns:p14="http://schemas.microsoft.com/office/powerpoint/2010/main" val="205832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429000"/>
            <a:ext cx="10515600" cy="757130"/>
          </a:xfrm>
          <a:prstGeom prst="rect">
            <a:avLst/>
          </a:prstGeom>
          <a:noFill/>
        </p:spPr>
        <p:txBody>
          <a:bodyPr wrap="square" rtlCol="0">
            <a:spAutoFit/>
          </a:bodyPr>
          <a:lstStyle/>
          <a:p>
            <a:pPr marL="0" indent="0" algn="ctr">
              <a:buNone/>
            </a:pPr>
            <a:r>
              <a:rPr lang="en-US" sz="4800" b="1" dirty="0">
                <a:solidFill>
                  <a:schemeClr val="accent2">
                    <a:lumMod val="75000"/>
                  </a:schemeClr>
                </a:solidFill>
                <a:latin typeface="Montserrat ExtraBold" pitchFamily="2" charset="77"/>
              </a:rPr>
              <a:t>Back in this room at 1:25</a:t>
            </a:r>
          </a:p>
        </p:txBody>
      </p:sp>
    </p:spTree>
    <p:extLst>
      <p:ext uri="{BB962C8B-B14F-4D97-AF65-F5344CB8AC3E}">
        <p14:creationId xmlns:p14="http://schemas.microsoft.com/office/powerpoint/2010/main" val="123925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429000"/>
            <a:ext cx="10515600" cy="1550168"/>
          </a:xfrm>
          <a:prstGeom prst="rect">
            <a:avLst/>
          </a:prstGeom>
          <a:noFill/>
        </p:spPr>
        <p:txBody>
          <a:bodyPr wrap="square" rtlCol="0">
            <a:spAutoFit/>
          </a:bodyPr>
          <a:lstStyle/>
          <a:p>
            <a:pPr marL="0" indent="0" algn="ctr">
              <a:buNone/>
            </a:pPr>
            <a:r>
              <a:rPr lang="en-US" sz="4800" b="1" dirty="0">
                <a:solidFill>
                  <a:schemeClr val="accent2">
                    <a:lumMod val="75000"/>
                  </a:schemeClr>
                </a:solidFill>
                <a:latin typeface="Montserrat ExtraBold" pitchFamily="2" charset="77"/>
              </a:rPr>
              <a:t>Group Photo</a:t>
            </a:r>
          </a:p>
          <a:p>
            <a:pPr marL="0" indent="0" algn="ctr">
              <a:buNone/>
            </a:pPr>
            <a:r>
              <a:rPr lang="en-US" sz="4800" b="1" dirty="0">
                <a:solidFill>
                  <a:schemeClr val="accent2">
                    <a:lumMod val="75000"/>
                  </a:schemeClr>
                </a:solidFill>
                <a:latin typeface="Montserrat ExtraBold" pitchFamily="2" charset="77"/>
              </a:rPr>
              <a:t>(with guest speakers)</a:t>
            </a:r>
          </a:p>
        </p:txBody>
      </p:sp>
    </p:spTree>
    <p:extLst>
      <p:ext uri="{BB962C8B-B14F-4D97-AF65-F5344CB8AC3E}">
        <p14:creationId xmlns:p14="http://schemas.microsoft.com/office/powerpoint/2010/main" val="224898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429000"/>
            <a:ext cx="10515600" cy="1882567"/>
          </a:xfrm>
          <a:prstGeom prst="rect">
            <a:avLst/>
          </a:prstGeom>
          <a:noFill/>
        </p:spPr>
        <p:txBody>
          <a:bodyPr wrap="square" rtlCol="0">
            <a:spAutoFit/>
          </a:bodyPr>
          <a:lstStyle/>
          <a:p>
            <a:pPr marL="0" indent="0" algn="ctr">
              <a:buNone/>
            </a:pPr>
            <a:r>
              <a:rPr lang="en-US" sz="7200" b="1" dirty="0">
                <a:solidFill>
                  <a:schemeClr val="accent2">
                    <a:lumMod val="75000"/>
                  </a:schemeClr>
                </a:solidFill>
                <a:latin typeface="Montserrat ExtraBold" pitchFamily="2" charset="77"/>
              </a:rPr>
              <a:t>LUNCH</a:t>
            </a:r>
          </a:p>
          <a:p>
            <a:pPr marL="0" indent="0" algn="ctr">
              <a:buNone/>
            </a:pPr>
            <a:r>
              <a:rPr lang="en-US" sz="4800" b="1" dirty="0">
                <a:solidFill>
                  <a:schemeClr val="accent2">
                    <a:lumMod val="75000"/>
                  </a:schemeClr>
                </a:solidFill>
                <a:latin typeface="Montserrat ExtraBold" pitchFamily="2" charset="77"/>
              </a:rPr>
              <a:t>Back in this room at 1:25</a:t>
            </a:r>
          </a:p>
        </p:txBody>
      </p:sp>
    </p:spTree>
    <p:extLst>
      <p:ext uri="{BB962C8B-B14F-4D97-AF65-F5344CB8AC3E}">
        <p14:creationId xmlns:p14="http://schemas.microsoft.com/office/powerpoint/2010/main" val="3311146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565165"/>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253336"/>
            <a:ext cx="10515600" cy="3118803"/>
          </a:xfrm>
          <a:prstGeom prst="rect">
            <a:avLst/>
          </a:prstGeom>
          <a:noFill/>
        </p:spPr>
        <p:txBody>
          <a:bodyPr wrap="square" rtlCol="0">
            <a:spAutoFit/>
          </a:bodyPr>
          <a:lstStyle/>
          <a:p>
            <a:pPr marL="0" indent="0" algn="ctr">
              <a:buNone/>
            </a:pPr>
            <a:r>
              <a:rPr lang="en-US" sz="8000" b="1" dirty="0">
                <a:latin typeface="Montserrat ExtraBold" pitchFamily="2" charset="77"/>
              </a:rPr>
              <a:t>WELCOME!</a:t>
            </a:r>
          </a:p>
          <a:p>
            <a:pPr marL="0" indent="0" algn="ctr">
              <a:buNone/>
            </a:pPr>
            <a:r>
              <a:rPr lang="en-US" sz="6000" b="1" dirty="0">
                <a:solidFill>
                  <a:schemeClr val="accent2">
                    <a:lumMod val="75000"/>
                  </a:schemeClr>
                </a:solidFill>
                <a:latin typeface="Montserrat ExtraBold" pitchFamily="2" charset="77"/>
              </a:rPr>
              <a:t>Session 4 </a:t>
            </a:r>
          </a:p>
          <a:p>
            <a:pPr marL="0" indent="0" algn="ctr">
              <a:buNone/>
            </a:pPr>
            <a:r>
              <a:rPr lang="en-US" sz="6000" b="1" dirty="0">
                <a:solidFill>
                  <a:schemeClr val="accent2">
                    <a:lumMod val="75000"/>
                  </a:schemeClr>
                </a:solidFill>
                <a:latin typeface="Montserrat ExtraBold" pitchFamily="2" charset="77"/>
              </a:rPr>
              <a:t>Starting at 1:30</a:t>
            </a:r>
          </a:p>
        </p:txBody>
      </p:sp>
    </p:spTree>
    <p:extLst>
      <p:ext uri="{BB962C8B-B14F-4D97-AF65-F5344CB8AC3E}">
        <p14:creationId xmlns:p14="http://schemas.microsoft.com/office/powerpoint/2010/main" val="845547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John &amp; Jess Payton</a:t>
            </a:r>
          </a:p>
        </p:txBody>
      </p:sp>
    </p:spTree>
    <p:extLst>
      <p:ext uri="{BB962C8B-B14F-4D97-AF65-F5344CB8AC3E}">
        <p14:creationId xmlns:p14="http://schemas.microsoft.com/office/powerpoint/2010/main" val="3911055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468747"/>
            <a:ext cx="10515600" cy="1089529"/>
          </a:xfrm>
          <a:prstGeom prst="rect">
            <a:avLst/>
          </a:prstGeom>
          <a:noFill/>
        </p:spPr>
        <p:txBody>
          <a:bodyPr wrap="square" rtlCol="0">
            <a:spAutoFit/>
          </a:bodyPr>
          <a:lstStyle/>
          <a:p>
            <a:pPr marL="0" indent="0" algn="ctr">
              <a:buNone/>
            </a:pPr>
            <a:r>
              <a:rPr lang="en-US" sz="7200" b="1" dirty="0">
                <a:solidFill>
                  <a:schemeClr val="accent2">
                    <a:lumMod val="75000"/>
                  </a:schemeClr>
                </a:solidFill>
                <a:latin typeface="Montserrat ExtraBold" pitchFamily="2" charset="77"/>
              </a:rPr>
              <a:t>Learning from Each Other</a:t>
            </a:r>
          </a:p>
        </p:txBody>
      </p:sp>
    </p:spTree>
    <p:extLst>
      <p:ext uri="{BB962C8B-B14F-4D97-AF65-F5344CB8AC3E}">
        <p14:creationId xmlns:p14="http://schemas.microsoft.com/office/powerpoint/2010/main" val="3044406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468747"/>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Pray</a:t>
            </a:r>
          </a:p>
        </p:txBody>
      </p:sp>
    </p:spTree>
    <p:extLst>
      <p:ext uri="{BB962C8B-B14F-4D97-AF65-F5344CB8AC3E}">
        <p14:creationId xmlns:p14="http://schemas.microsoft.com/office/powerpoint/2010/main" val="255060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Craig Parker</a:t>
            </a:r>
          </a:p>
        </p:txBody>
      </p:sp>
    </p:spTree>
    <p:extLst>
      <p:ext uri="{BB962C8B-B14F-4D97-AF65-F5344CB8AC3E}">
        <p14:creationId xmlns:p14="http://schemas.microsoft.com/office/powerpoint/2010/main" val="4000255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John &amp; Jess Payton</a:t>
            </a:r>
          </a:p>
        </p:txBody>
      </p:sp>
    </p:spTree>
    <p:extLst>
      <p:ext uri="{BB962C8B-B14F-4D97-AF65-F5344CB8AC3E}">
        <p14:creationId xmlns:p14="http://schemas.microsoft.com/office/powerpoint/2010/main" val="1899682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199" y="3468747"/>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Table Workgroups</a:t>
            </a:r>
          </a:p>
        </p:txBody>
      </p:sp>
    </p:spTree>
    <p:extLst>
      <p:ext uri="{BB962C8B-B14F-4D97-AF65-F5344CB8AC3E}">
        <p14:creationId xmlns:p14="http://schemas.microsoft.com/office/powerpoint/2010/main" val="231686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Katie Greiner</a:t>
            </a:r>
          </a:p>
        </p:txBody>
      </p:sp>
    </p:spTree>
    <p:extLst>
      <p:ext uri="{BB962C8B-B14F-4D97-AF65-F5344CB8AC3E}">
        <p14:creationId xmlns:p14="http://schemas.microsoft.com/office/powerpoint/2010/main" val="1387114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199" y="3468747"/>
            <a:ext cx="10515600" cy="2204706"/>
          </a:xfrm>
          <a:prstGeom prst="rect">
            <a:avLst/>
          </a:prstGeom>
          <a:noFill/>
        </p:spPr>
        <p:txBody>
          <a:bodyPr wrap="square" rtlCol="0">
            <a:spAutoFit/>
          </a:bodyPr>
          <a:lstStyle/>
          <a:p>
            <a:pPr marL="0" indent="0" algn="ctr">
              <a:buNone/>
            </a:pPr>
            <a:r>
              <a:rPr lang="en-US" sz="4000" b="1" u="sng" dirty="0">
                <a:solidFill>
                  <a:schemeClr val="accent2">
                    <a:lumMod val="75000"/>
                  </a:schemeClr>
                </a:solidFill>
                <a:latin typeface="Montserrat ExtraBold" pitchFamily="2" charset="77"/>
              </a:rPr>
              <a:t>Table Workgroups</a:t>
            </a:r>
          </a:p>
          <a:p>
            <a:pPr marL="0" indent="0" algn="ctr">
              <a:buNone/>
            </a:pPr>
            <a:r>
              <a:rPr lang="en-US" sz="5400" b="1" dirty="0">
                <a:solidFill>
                  <a:schemeClr val="accent2">
                    <a:lumMod val="75000"/>
                  </a:schemeClr>
                </a:solidFill>
                <a:latin typeface="Montserrat ExtraBold" pitchFamily="2" charset="77"/>
              </a:rPr>
              <a:t>Best Recruiting Practices</a:t>
            </a:r>
          </a:p>
          <a:p>
            <a:pPr marL="0" indent="0" algn="ctr">
              <a:buNone/>
            </a:pPr>
            <a:r>
              <a:rPr lang="en-US" sz="4000" b="1" dirty="0">
                <a:solidFill>
                  <a:schemeClr val="accent2">
                    <a:lumMod val="75000"/>
                  </a:schemeClr>
                </a:solidFill>
                <a:latin typeface="Montserrat ExtraBold" pitchFamily="2" charset="77"/>
              </a:rPr>
              <a:t>(Top 2)</a:t>
            </a:r>
          </a:p>
        </p:txBody>
      </p:sp>
    </p:spTree>
    <p:extLst>
      <p:ext uri="{BB962C8B-B14F-4D97-AF65-F5344CB8AC3E}">
        <p14:creationId xmlns:p14="http://schemas.microsoft.com/office/powerpoint/2010/main" val="1907763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199" y="3468747"/>
            <a:ext cx="10515600" cy="3365024"/>
          </a:xfrm>
          <a:prstGeom prst="rect">
            <a:avLst/>
          </a:prstGeom>
          <a:noFill/>
        </p:spPr>
        <p:txBody>
          <a:bodyPr wrap="square" rtlCol="0">
            <a:spAutoFit/>
          </a:bodyPr>
          <a:lstStyle/>
          <a:p>
            <a:pPr marL="0" indent="0" algn="ctr">
              <a:buNone/>
            </a:pPr>
            <a:r>
              <a:rPr lang="en-US" sz="4000" b="1" u="sng" dirty="0">
                <a:solidFill>
                  <a:schemeClr val="accent2">
                    <a:lumMod val="75000"/>
                  </a:schemeClr>
                </a:solidFill>
                <a:latin typeface="Montserrat ExtraBold" pitchFamily="2" charset="77"/>
              </a:rPr>
              <a:t>Table Workgroups</a:t>
            </a:r>
          </a:p>
          <a:p>
            <a:pPr marL="0" indent="0" algn="ctr">
              <a:buNone/>
            </a:pPr>
            <a:r>
              <a:rPr lang="en-US" sz="2400" b="1" dirty="0">
                <a:solidFill>
                  <a:schemeClr val="accent2">
                    <a:lumMod val="75000"/>
                  </a:schemeClr>
                </a:solidFill>
                <a:latin typeface="Montserrat ExtraBold" pitchFamily="2" charset="77"/>
              </a:rPr>
              <a:t>Best Recruiting Practices</a:t>
            </a:r>
          </a:p>
          <a:p>
            <a:pPr marL="0" indent="0" algn="ctr">
              <a:buNone/>
            </a:pPr>
            <a:r>
              <a:rPr lang="en-US" sz="2400" b="1" dirty="0">
                <a:solidFill>
                  <a:schemeClr val="accent2">
                    <a:lumMod val="75000"/>
                  </a:schemeClr>
                </a:solidFill>
                <a:latin typeface="Montserrat ExtraBold" pitchFamily="2" charset="77"/>
              </a:rPr>
              <a:t>(Top 2)</a:t>
            </a:r>
          </a:p>
          <a:p>
            <a:pPr marL="0" indent="0" algn="ctr">
              <a:buNone/>
            </a:pPr>
            <a:r>
              <a:rPr lang="en-US" sz="5400" b="1" dirty="0">
                <a:solidFill>
                  <a:schemeClr val="accent2">
                    <a:lumMod val="75000"/>
                  </a:schemeClr>
                </a:solidFill>
                <a:latin typeface="Montserrat ExtraBold" pitchFamily="2" charset="77"/>
              </a:rPr>
              <a:t>New Recruiting Ideas</a:t>
            </a:r>
          </a:p>
          <a:p>
            <a:pPr marL="0" indent="0" algn="ctr">
              <a:buNone/>
            </a:pPr>
            <a:r>
              <a:rPr lang="en-US" sz="2400" b="1" dirty="0">
                <a:solidFill>
                  <a:schemeClr val="accent2">
                    <a:lumMod val="75000"/>
                  </a:schemeClr>
                </a:solidFill>
                <a:latin typeface="Montserrat ExtraBold" pitchFamily="2" charset="77"/>
              </a:rPr>
              <a:t>(Top 2)</a:t>
            </a:r>
          </a:p>
          <a:p>
            <a:pPr marL="0" indent="0" algn="ctr">
              <a:buNone/>
            </a:pPr>
            <a:endParaRPr lang="en-US" sz="2400" b="1" dirty="0">
              <a:solidFill>
                <a:schemeClr val="accent2">
                  <a:lumMod val="75000"/>
                </a:schemeClr>
              </a:solidFill>
              <a:latin typeface="Montserrat ExtraBold" pitchFamily="2" charset="77"/>
            </a:endParaRPr>
          </a:p>
        </p:txBody>
      </p:sp>
    </p:spTree>
    <p:extLst>
      <p:ext uri="{BB962C8B-B14F-4D97-AF65-F5344CB8AC3E}">
        <p14:creationId xmlns:p14="http://schemas.microsoft.com/office/powerpoint/2010/main" val="788329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606829"/>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2941974"/>
            <a:ext cx="10515600" cy="4258602"/>
          </a:xfrm>
          <a:prstGeom prst="rect">
            <a:avLst/>
          </a:prstGeom>
          <a:noFill/>
        </p:spPr>
        <p:txBody>
          <a:bodyPr wrap="square" rtlCol="0">
            <a:spAutoFit/>
          </a:bodyPr>
          <a:lstStyle/>
          <a:p>
            <a:pPr marL="0" indent="0" algn="ctr">
              <a:buNone/>
            </a:pPr>
            <a:r>
              <a:rPr lang="en-US" sz="3600" b="1" u="sng" dirty="0">
                <a:solidFill>
                  <a:schemeClr val="accent2">
                    <a:lumMod val="75000"/>
                  </a:schemeClr>
                </a:solidFill>
                <a:latin typeface="Montserrat ExtraBold" pitchFamily="2" charset="77"/>
              </a:rPr>
              <a:t>Table Workgroups</a:t>
            </a:r>
          </a:p>
          <a:p>
            <a:pPr marL="0" indent="0" algn="ctr">
              <a:buNone/>
            </a:pPr>
            <a:r>
              <a:rPr lang="en-US" sz="2400" b="1" dirty="0">
                <a:solidFill>
                  <a:schemeClr val="accent2">
                    <a:lumMod val="75000"/>
                  </a:schemeClr>
                </a:solidFill>
                <a:latin typeface="Montserrat ExtraBold" pitchFamily="2" charset="77"/>
              </a:rPr>
              <a:t>Best Recruiting Practices</a:t>
            </a:r>
          </a:p>
          <a:p>
            <a:pPr marL="0" indent="0" algn="ctr">
              <a:buNone/>
            </a:pPr>
            <a:r>
              <a:rPr lang="en-US" sz="2400" b="1" dirty="0">
                <a:solidFill>
                  <a:schemeClr val="accent2">
                    <a:lumMod val="75000"/>
                  </a:schemeClr>
                </a:solidFill>
                <a:latin typeface="Montserrat ExtraBold" pitchFamily="2" charset="77"/>
              </a:rPr>
              <a:t>(Top 2)</a:t>
            </a:r>
          </a:p>
          <a:p>
            <a:pPr marL="0" indent="0" algn="ctr">
              <a:buNone/>
            </a:pPr>
            <a:r>
              <a:rPr lang="en-US" sz="2400" b="1" dirty="0">
                <a:solidFill>
                  <a:schemeClr val="accent2">
                    <a:lumMod val="75000"/>
                  </a:schemeClr>
                </a:solidFill>
                <a:latin typeface="Montserrat ExtraBold" pitchFamily="2" charset="77"/>
              </a:rPr>
              <a:t>New Recruiting Ideas</a:t>
            </a:r>
          </a:p>
          <a:p>
            <a:pPr marL="0" indent="0" algn="ctr">
              <a:buNone/>
            </a:pPr>
            <a:r>
              <a:rPr lang="en-US" sz="2400" b="1" dirty="0">
                <a:solidFill>
                  <a:schemeClr val="accent2">
                    <a:lumMod val="75000"/>
                  </a:schemeClr>
                </a:solidFill>
                <a:latin typeface="Montserrat ExtraBold" pitchFamily="2" charset="77"/>
              </a:rPr>
              <a:t>(Top 2)</a:t>
            </a:r>
          </a:p>
          <a:p>
            <a:pPr marL="0" indent="0" algn="ctr">
              <a:buNone/>
            </a:pPr>
            <a:r>
              <a:rPr lang="en-US" sz="4000" b="1" dirty="0">
                <a:solidFill>
                  <a:schemeClr val="accent2">
                    <a:lumMod val="75000"/>
                  </a:schemeClr>
                </a:solidFill>
                <a:latin typeface="Montserrat ExtraBold" pitchFamily="2" charset="77"/>
              </a:rPr>
              <a:t>Email notes or photos of sheets to</a:t>
            </a:r>
          </a:p>
          <a:p>
            <a:pPr marL="0" indent="0" algn="ctr">
              <a:buNone/>
            </a:pPr>
            <a:r>
              <a:rPr lang="en-US" sz="4000" b="1" dirty="0" err="1">
                <a:solidFill>
                  <a:schemeClr val="accent2">
                    <a:lumMod val="75000"/>
                  </a:schemeClr>
                </a:solidFill>
                <a:latin typeface="Montserrat ExtraBold" pitchFamily="2" charset="77"/>
              </a:rPr>
              <a:t>mike.jordahl@navigators.org</a:t>
            </a:r>
            <a:endParaRPr lang="en-US" sz="4000" b="1" dirty="0">
              <a:solidFill>
                <a:schemeClr val="accent2">
                  <a:lumMod val="75000"/>
                </a:schemeClr>
              </a:solidFill>
              <a:latin typeface="Montserrat ExtraBold" pitchFamily="2" charset="77"/>
            </a:endParaRPr>
          </a:p>
          <a:p>
            <a:pPr marL="0" indent="0" algn="ctr">
              <a:buNone/>
            </a:pPr>
            <a:endParaRPr lang="en-US" sz="2400" b="1" dirty="0">
              <a:solidFill>
                <a:schemeClr val="accent2">
                  <a:lumMod val="75000"/>
                </a:schemeClr>
              </a:solidFill>
              <a:latin typeface="Montserrat ExtraBold" pitchFamily="2" charset="77"/>
            </a:endParaRPr>
          </a:p>
        </p:txBody>
      </p:sp>
    </p:spTree>
    <p:extLst>
      <p:ext uri="{BB962C8B-B14F-4D97-AF65-F5344CB8AC3E}">
        <p14:creationId xmlns:p14="http://schemas.microsoft.com/office/powerpoint/2010/main" val="120155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686345"/>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57992" y="2851772"/>
            <a:ext cx="10515600" cy="3319883"/>
          </a:xfrm>
          <a:prstGeom prst="rect">
            <a:avLst/>
          </a:prstGeom>
          <a:noFill/>
        </p:spPr>
        <p:txBody>
          <a:bodyPr wrap="square" rtlCol="0">
            <a:spAutoFit/>
          </a:bodyPr>
          <a:lstStyle/>
          <a:p>
            <a:pPr marL="0" indent="0" algn="ctr">
              <a:buNone/>
            </a:pPr>
            <a:r>
              <a:rPr lang="en-US" sz="6000" b="1" u="sng" dirty="0">
                <a:solidFill>
                  <a:schemeClr val="accent2">
                    <a:lumMod val="75000"/>
                  </a:schemeClr>
                </a:solidFill>
                <a:latin typeface="Montserrat ExtraBold" pitchFamily="2" charset="77"/>
              </a:rPr>
              <a:t>Presentations</a:t>
            </a:r>
          </a:p>
          <a:p>
            <a:pPr marL="0" indent="0" algn="ctr">
              <a:buNone/>
            </a:pPr>
            <a:r>
              <a:rPr lang="en-US" sz="4800" b="1" dirty="0">
                <a:solidFill>
                  <a:schemeClr val="accent2">
                    <a:lumMod val="75000"/>
                  </a:schemeClr>
                </a:solidFill>
                <a:latin typeface="Montserrat ExtraBold" pitchFamily="2" charset="77"/>
              </a:rPr>
              <a:t>Best Recruiting Practices &amp;</a:t>
            </a:r>
          </a:p>
          <a:p>
            <a:pPr marL="0" indent="0" algn="ctr">
              <a:buNone/>
            </a:pPr>
            <a:r>
              <a:rPr lang="en-US" sz="2000" b="1" dirty="0">
                <a:solidFill>
                  <a:schemeClr val="accent2">
                    <a:lumMod val="75000"/>
                  </a:schemeClr>
                </a:solidFill>
                <a:latin typeface="Montserrat ExtraBold" pitchFamily="2" charset="77"/>
              </a:rPr>
              <a:t>(Top 2)</a:t>
            </a:r>
          </a:p>
          <a:p>
            <a:pPr marL="0" indent="0" algn="ctr">
              <a:buNone/>
            </a:pPr>
            <a:r>
              <a:rPr lang="en-US" sz="4800" b="1" dirty="0">
                <a:solidFill>
                  <a:schemeClr val="accent2">
                    <a:lumMod val="75000"/>
                  </a:schemeClr>
                </a:solidFill>
                <a:latin typeface="Montserrat ExtraBold" pitchFamily="2" charset="77"/>
              </a:rPr>
              <a:t>New Recruiting Ideas</a:t>
            </a:r>
          </a:p>
          <a:p>
            <a:pPr marL="0" indent="0" algn="ctr">
              <a:buNone/>
            </a:pPr>
            <a:r>
              <a:rPr lang="en-US" sz="2000" b="1" dirty="0">
                <a:solidFill>
                  <a:schemeClr val="accent2">
                    <a:lumMod val="75000"/>
                  </a:schemeClr>
                </a:solidFill>
                <a:latin typeface="Montserrat ExtraBold" pitchFamily="2" charset="77"/>
              </a:rPr>
              <a:t>(Top 2)</a:t>
            </a:r>
          </a:p>
        </p:txBody>
      </p:sp>
    </p:spTree>
    <p:extLst>
      <p:ext uri="{BB962C8B-B14F-4D97-AF65-F5344CB8AC3E}">
        <p14:creationId xmlns:p14="http://schemas.microsoft.com/office/powerpoint/2010/main" val="3586394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468747"/>
            <a:ext cx="10515600" cy="1771767"/>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Break</a:t>
            </a:r>
          </a:p>
          <a:p>
            <a:pPr marL="0" indent="0" algn="ctr">
              <a:buNone/>
            </a:pPr>
            <a:r>
              <a:rPr lang="en-US" sz="3200" b="1" dirty="0">
                <a:solidFill>
                  <a:schemeClr val="accent2">
                    <a:lumMod val="75000"/>
                  </a:schemeClr>
                </a:solidFill>
                <a:latin typeface="Montserrat ExtraBold" pitchFamily="2" charset="77"/>
              </a:rPr>
              <a:t>3:00 – 3:45</a:t>
            </a:r>
          </a:p>
        </p:txBody>
      </p:sp>
    </p:spTree>
    <p:extLst>
      <p:ext uri="{BB962C8B-B14F-4D97-AF65-F5344CB8AC3E}">
        <p14:creationId xmlns:p14="http://schemas.microsoft.com/office/powerpoint/2010/main" val="4153439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Adam Sperling</a:t>
            </a:r>
          </a:p>
        </p:txBody>
      </p:sp>
    </p:spTree>
    <p:extLst>
      <p:ext uri="{BB962C8B-B14F-4D97-AF65-F5344CB8AC3E}">
        <p14:creationId xmlns:p14="http://schemas.microsoft.com/office/powerpoint/2010/main" val="138407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10964" y="3468747"/>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Stephen </a:t>
            </a:r>
            <a:r>
              <a:rPr lang="en-US" sz="8000" b="1" dirty="0" err="1">
                <a:latin typeface="Montserrat ExtraBold" pitchFamily="2" charset="77"/>
              </a:rPr>
              <a:t>Holechek</a:t>
            </a:r>
            <a:endParaRPr lang="en-US" sz="8000" b="1" dirty="0">
              <a:latin typeface="Montserrat ExtraBold" pitchFamily="2" charset="77"/>
            </a:endParaRPr>
          </a:p>
        </p:txBody>
      </p:sp>
    </p:spTree>
    <p:extLst>
      <p:ext uri="{BB962C8B-B14F-4D97-AF65-F5344CB8AC3E}">
        <p14:creationId xmlns:p14="http://schemas.microsoft.com/office/powerpoint/2010/main" val="2224456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199" y="3468747"/>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Table Workgroups</a:t>
            </a:r>
          </a:p>
        </p:txBody>
      </p:sp>
    </p:spTree>
    <p:extLst>
      <p:ext uri="{BB962C8B-B14F-4D97-AF65-F5344CB8AC3E}">
        <p14:creationId xmlns:p14="http://schemas.microsoft.com/office/powerpoint/2010/main" val="643074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199" y="3468747"/>
            <a:ext cx="10515600" cy="1882567"/>
          </a:xfrm>
          <a:prstGeom prst="rect">
            <a:avLst/>
          </a:prstGeom>
          <a:noFill/>
        </p:spPr>
        <p:txBody>
          <a:bodyPr wrap="square" rtlCol="0">
            <a:spAutoFit/>
          </a:bodyPr>
          <a:lstStyle/>
          <a:p>
            <a:pPr marL="0" indent="0" algn="ctr">
              <a:buNone/>
            </a:pPr>
            <a:r>
              <a:rPr lang="en-US" sz="8000" b="1" u="sng" dirty="0">
                <a:solidFill>
                  <a:schemeClr val="accent2">
                    <a:lumMod val="75000"/>
                  </a:schemeClr>
                </a:solidFill>
                <a:latin typeface="Montserrat ExtraBold" pitchFamily="2" charset="77"/>
              </a:rPr>
              <a:t>Table Workgroups</a:t>
            </a:r>
          </a:p>
          <a:p>
            <a:pPr marL="0" indent="0" algn="ctr">
              <a:buNone/>
            </a:pPr>
            <a:r>
              <a:rPr lang="en-US" sz="4000" b="1" dirty="0">
                <a:solidFill>
                  <a:schemeClr val="accent2">
                    <a:lumMod val="75000"/>
                  </a:schemeClr>
                </a:solidFill>
                <a:latin typeface="Montserrat ExtraBold" pitchFamily="2" charset="77"/>
              </a:rPr>
              <a:t>What must we understand ?</a:t>
            </a:r>
          </a:p>
        </p:txBody>
      </p:sp>
    </p:spTree>
    <p:extLst>
      <p:ext uri="{BB962C8B-B14F-4D97-AF65-F5344CB8AC3E}">
        <p14:creationId xmlns:p14="http://schemas.microsoft.com/office/powerpoint/2010/main" val="2775303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636650"/>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2902220"/>
            <a:ext cx="10515600" cy="3468642"/>
          </a:xfrm>
          <a:prstGeom prst="rect">
            <a:avLst/>
          </a:prstGeom>
          <a:noFill/>
        </p:spPr>
        <p:txBody>
          <a:bodyPr wrap="square" rtlCol="0">
            <a:spAutoFit/>
          </a:bodyPr>
          <a:lstStyle/>
          <a:p>
            <a:pPr marL="0" indent="0" algn="ctr">
              <a:buNone/>
            </a:pPr>
            <a:r>
              <a:rPr lang="en-US" sz="8000" b="1" u="sng" dirty="0">
                <a:solidFill>
                  <a:schemeClr val="accent2">
                    <a:lumMod val="75000"/>
                  </a:schemeClr>
                </a:solidFill>
                <a:latin typeface="Montserrat ExtraBold" pitchFamily="2" charset="77"/>
              </a:rPr>
              <a:t>Table Workgroups</a:t>
            </a:r>
          </a:p>
          <a:p>
            <a:pPr marL="0" indent="0" algn="ctr">
              <a:buNone/>
            </a:pPr>
            <a:r>
              <a:rPr lang="en-US" sz="4000" b="1" dirty="0">
                <a:solidFill>
                  <a:schemeClr val="accent2">
                    <a:lumMod val="75000"/>
                  </a:schemeClr>
                </a:solidFill>
                <a:latin typeface="Montserrat ExtraBold" pitchFamily="2" charset="77"/>
              </a:rPr>
              <a:t>What must we understand ?</a:t>
            </a:r>
          </a:p>
          <a:p>
            <a:pPr marL="0" indent="0" algn="ctr">
              <a:buNone/>
            </a:pPr>
            <a:r>
              <a:rPr lang="en-US" sz="4800" b="1" dirty="0">
                <a:solidFill>
                  <a:schemeClr val="accent2">
                    <a:lumMod val="75000"/>
                  </a:schemeClr>
                </a:solidFill>
                <a:latin typeface="Montserrat ExtraBold" pitchFamily="2" charset="77"/>
              </a:rPr>
              <a:t>Email notes or photos of sheets to</a:t>
            </a:r>
          </a:p>
          <a:p>
            <a:pPr marL="0" indent="0" algn="ctr">
              <a:buNone/>
            </a:pPr>
            <a:r>
              <a:rPr lang="en-US" sz="4800" b="1" dirty="0" err="1">
                <a:solidFill>
                  <a:schemeClr val="accent2">
                    <a:lumMod val="75000"/>
                  </a:schemeClr>
                </a:solidFill>
                <a:latin typeface="Montserrat ExtraBold" pitchFamily="2" charset="77"/>
              </a:rPr>
              <a:t>mike.jordahl@navigators.org</a:t>
            </a:r>
            <a:endParaRPr lang="en-US" sz="4800" b="1" dirty="0">
              <a:solidFill>
                <a:schemeClr val="accent2">
                  <a:lumMod val="75000"/>
                </a:schemeClr>
              </a:solidFill>
              <a:latin typeface="Montserrat ExtraBold" pitchFamily="2" charset="77"/>
            </a:endParaRPr>
          </a:p>
        </p:txBody>
      </p:sp>
    </p:spTree>
    <p:extLst>
      <p:ext uri="{BB962C8B-B14F-4D97-AF65-F5344CB8AC3E}">
        <p14:creationId xmlns:p14="http://schemas.microsoft.com/office/powerpoint/2010/main" val="101743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Keith </a:t>
            </a:r>
            <a:r>
              <a:rPr lang="en-US" sz="8000" b="1" dirty="0" err="1">
                <a:latin typeface="Montserrat ExtraBold" pitchFamily="2" charset="77"/>
              </a:rPr>
              <a:t>Pepsny</a:t>
            </a:r>
            <a:endParaRPr lang="en-US" sz="8000" b="1" dirty="0">
              <a:latin typeface="Montserrat ExtraBold" pitchFamily="2" charset="77"/>
            </a:endParaRPr>
          </a:p>
        </p:txBody>
      </p:sp>
    </p:spTree>
    <p:extLst>
      <p:ext uri="{BB962C8B-B14F-4D97-AF65-F5344CB8AC3E}">
        <p14:creationId xmlns:p14="http://schemas.microsoft.com/office/powerpoint/2010/main" val="2265483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Adam Sperling</a:t>
            </a:r>
          </a:p>
        </p:txBody>
      </p:sp>
    </p:spTree>
    <p:extLst>
      <p:ext uri="{BB962C8B-B14F-4D97-AF65-F5344CB8AC3E}">
        <p14:creationId xmlns:p14="http://schemas.microsoft.com/office/powerpoint/2010/main" val="1415898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686345"/>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57992" y="2851772"/>
            <a:ext cx="10515600" cy="1716367"/>
          </a:xfrm>
          <a:prstGeom prst="rect">
            <a:avLst/>
          </a:prstGeom>
          <a:noFill/>
        </p:spPr>
        <p:txBody>
          <a:bodyPr wrap="square" rtlCol="0">
            <a:spAutoFit/>
          </a:bodyPr>
          <a:lstStyle/>
          <a:p>
            <a:pPr marL="0" indent="0" algn="ctr">
              <a:buNone/>
            </a:pPr>
            <a:r>
              <a:rPr lang="en-US" sz="6000" b="1" u="sng" dirty="0">
                <a:solidFill>
                  <a:schemeClr val="accent2">
                    <a:lumMod val="75000"/>
                  </a:schemeClr>
                </a:solidFill>
                <a:latin typeface="Montserrat ExtraBold" pitchFamily="2" charset="77"/>
              </a:rPr>
              <a:t>Presentations</a:t>
            </a:r>
          </a:p>
          <a:p>
            <a:pPr marL="0" indent="0" algn="ctr">
              <a:buNone/>
            </a:pPr>
            <a:r>
              <a:rPr lang="en-US" sz="4800" b="1" dirty="0">
                <a:solidFill>
                  <a:schemeClr val="accent2">
                    <a:lumMod val="75000"/>
                  </a:schemeClr>
                </a:solidFill>
                <a:latin typeface="Montserrat ExtraBold" pitchFamily="2" charset="77"/>
              </a:rPr>
              <a:t>What must we understand?</a:t>
            </a:r>
            <a:endParaRPr lang="en-US" sz="2000" b="1" dirty="0">
              <a:solidFill>
                <a:schemeClr val="accent2">
                  <a:lumMod val="75000"/>
                </a:schemeClr>
              </a:solidFill>
              <a:latin typeface="Montserrat ExtraBold" pitchFamily="2" charset="77"/>
            </a:endParaRPr>
          </a:p>
        </p:txBody>
      </p:sp>
    </p:spTree>
    <p:extLst>
      <p:ext uri="{BB962C8B-B14F-4D97-AF65-F5344CB8AC3E}">
        <p14:creationId xmlns:p14="http://schemas.microsoft.com/office/powerpoint/2010/main" val="1401958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288782"/>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2570586"/>
            <a:ext cx="10515600" cy="2066207"/>
          </a:xfrm>
          <a:prstGeom prst="rect">
            <a:avLst/>
          </a:prstGeom>
          <a:noFill/>
        </p:spPr>
        <p:txBody>
          <a:bodyPr wrap="square" rtlCol="0">
            <a:spAutoFit/>
          </a:bodyPr>
          <a:lstStyle/>
          <a:p>
            <a:pPr marL="0" indent="0" algn="ctr">
              <a:buNone/>
            </a:pPr>
            <a:r>
              <a:rPr lang="en-US" sz="6000" b="1" dirty="0">
                <a:solidFill>
                  <a:schemeClr val="accent2">
                    <a:lumMod val="75000"/>
                  </a:schemeClr>
                </a:solidFill>
                <a:latin typeface="Montserrat ExtraBold" pitchFamily="2" charset="77"/>
              </a:rPr>
              <a:t>Announcements</a:t>
            </a:r>
          </a:p>
          <a:p>
            <a:pPr marL="0" indent="0" algn="ctr">
              <a:buNone/>
            </a:pPr>
            <a:r>
              <a:rPr lang="en-US" sz="3200" b="1" dirty="0">
                <a:solidFill>
                  <a:schemeClr val="accent2">
                    <a:lumMod val="75000"/>
                  </a:schemeClr>
                </a:solidFill>
                <a:latin typeface="Montserrat ExtraBold" pitchFamily="2" charset="77"/>
              </a:rPr>
              <a:t>Dinner Groups 6:00</a:t>
            </a:r>
          </a:p>
          <a:p>
            <a:pPr marL="0" indent="0" algn="ctr">
              <a:buNone/>
            </a:pPr>
            <a:r>
              <a:rPr lang="en-US" sz="3200" b="1" dirty="0">
                <a:solidFill>
                  <a:schemeClr val="accent2">
                    <a:lumMod val="75000"/>
                  </a:schemeClr>
                </a:solidFill>
                <a:latin typeface="Montserrat ExtraBold" pitchFamily="2" charset="77"/>
              </a:rPr>
              <a:t>(GROUP LISTS ON BACK TABLE) </a:t>
            </a:r>
          </a:p>
        </p:txBody>
      </p:sp>
    </p:spTree>
    <p:extLst>
      <p:ext uri="{BB962C8B-B14F-4D97-AF65-F5344CB8AC3E}">
        <p14:creationId xmlns:p14="http://schemas.microsoft.com/office/powerpoint/2010/main" val="4255585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365125"/>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2760219"/>
            <a:ext cx="10515600" cy="4296561"/>
          </a:xfrm>
          <a:prstGeom prst="rect">
            <a:avLst/>
          </a:prstGeom>
          <a:noFill/>
        </p:spPr>
        <p:txBody>
          <a:bodyPr wrap="square" rtlCol="0">
            <a:spAutoFit/>
          </a:bodyPr>
          <a:lstStyle/>
          <a:p>
            <a:pPr marL="0" indent="0" algn="ctr">
              <a:buNone/>
            </a:pPr>
            <a:r>
              <a:rPr lang="en-US" sz="4000" b="1" dirty="0">
                <a:solidFill>
                  <a:schemeClr val="accent2">
                    <a:lumMod val="75000"/>
                  </a:schemeClr>
                </a:solidFill>
                <a:latin typeface="Montserrat ExtraBold" pitchFamily="2" charset="77"/>
              </a:rPr>
              <a:t>Pay for Dinner?</a:t>
            </a:r>
          </a:p>
          <a:p>
            <a:pPr algn="ctr"/>
            <a:r>
              <a:rPr lang="en-US" dirty="0">
                <a:solidFill>
                  <a:schemeClr val="accent2">
                    <a:lumMod val="75000"/>
                  </a:schemeClr>
                </a:solidFill>
              </a:rPr>
              <a:t>Cost Center: </a:t>
            </a:r>
            <a:r>
              <a:rPr lang="en-US" b="1" dirty="0"/>
              <a:t>National Staff Recruiting 24001328 </a:t>
            </a:r>
          </a:p>
          <a:p>
            <a:pPr algn="ctr"/>
            <a:r>
              <a:rPr lang="en-US" dirty="0">
                <a:solidFill>
                  <a:schemeClr val="accent2">
                    <a:lumMod val="75000"/>
                  </a:schemeClr>
                </a:solidFill>
              </a:rPr>
              <a:t>Expense Item(s): </a:t>
            </a:r>
            <a:r>
              <a:rPr lang="en-US" b="1" dirty="0"/>
              <a:t>Recruiters’ Summit Dinner</a:t>
            </a:r>
          </a:p>
          <a:p>
            <a:pPr algn="ctr"/>
            <a:r>
              <a:rPr lang="en-US" dirty="0">
                <a:solidFill>
                  <a:schemeClr val="accent2">
                    <a:lumMod val="75000"/>
                  </a:schemeClr>
                </a:solidFill>
              </a:rPr>
              <a:t>Additional Work Tags will need to be added to each item you expense to this cost center.  </a:t>
            </a:r>
          </a:p>
          <a:p>
            <a:pPr algn="ctr"/>
            <a:r>
              <a:rPr lang="en-US" dirty="0">
                <a:solidFill>
                  <a:schemeClr val="accent2">
                    <a:lumMod val="75000"/>
                  </a:schemeClr>
                </a:solidFill>
              </a:rPr>
              <a:t>Add Work tag Product Channel: </a:t>
            </a:r>
            <a:r>
              <a:rPr lang="en-US" b="1" dirty="0"/>
              <a:t>Recruit</a:t>
            </a:r>
          </a:p>
          <a:p>
            <a:pPr algn="ctr"/>
            <a:r>
              <a:rPr lang="en-US" dirty="0">
                <a:solidFill>
                  <a:schemeClr val="accent2">
                    <a:lumMod val="75000"/>
                  </a:schemeClr>
                </a:solidFill>
              </a:rPr>
              <a:t>Add Work tag Project: </a:t>
            </a:r>
            <a:r>
              <a:rPr lang="en-US" b="1" dirty="0"/>
              <a:t>REC-INI-Leadership</a:t>
            </a:r>
            <a:endParaRPr lang="en-US" dirty="0">
              <a:solidFill>
                <a:schemeClr val="accent2">
                  <a:lumMod val="75000"/>
                </a:schemeClr>
              </a:solidFill>
            </a:endParaRPr>
          </a:p>
          <a:p>
            <a:pPr marL="0" indent="0" algn="ctr">
              <a:buNone/>
            </a:pPr>
            <a:endParaRPr lang="en-US" sz="4000" b="1" dirty="0">
              <a:latin typeface="Montserrat ExtraBold" pitchFamily="2" charset="77"/>
            </a:endParaRPr>
          </a:p>
        </p:txBody>
      </p:sp>
    </p:spTree>
    <p:extLst>
      <p:ext uri="{BB962C8B-B14F-4D97-AF65-F5344CB8AC3E}">
        <p14:creationId xmlns:p14="http://schemas.microsoft.com/office/powerpoint/2010/main" val="3385763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288782"/>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2570586"/>
            <a:ext cx="10515600" cy="3964162"/>
          </a:xfrm>
          <a:prstGeom prst="rect">
            <a:avLst/>
          </a:prstGeom>
          <a:noFill/>
        </p:spPr>
        <p:txBody>
          <a:bodyPr wrap="square" rtlCol="0">
            <a:spAutoFit/>
          </a:bodyPr>
          <a:lstStyle/>
          <a:p>
            <a:pPr marL="0" indent="0" algn="ctr">
              <a:buNone/>
            </a:pPr>
            <a:r>
              <a:rPr lang="en-US" sz="3200" b="1" u="sng" dirty="0">
                <a:solidFill>
                  <a:schemeClr val="accent2">
                    <a:lumMod val="75000"/>
                  </a:schemeClr>
                </a:solidFill>
                <a:latin typeface="Montserrat ExtraBold" pitchFamily="2" charset="77"/>
              </a:rPr>
              <a:t>TOMORROW:	Breakfast 7am – 8am</a:t>
            </a:r>
          </a:p>
          <a:p>
            <a:pPr marL="0" indent="0" algn="ctr">
              <a:buNone/>
            </a:pPr>
            <a:r>
              <a:rPr lang="en-US" sz="3200" b="1" u="sng" dirty="0">
                <a:solidFill>
                  <a:schemeClr val="accent2">
                    <a:lumMod val="75000"/>
                  </a:schemeClr>
                </a:solidFill>
                <a:latin typeface="Montserrat ExtraBold" pitchFamily="2" charset="77"/>
              </a:rPr>
              <a:t>SESSION 5:</a:t>
            </a:r>
            <a:endParaRPr lang="en-US" sz="3200" b="1" dirty="0">
              <a:solidFill>
                <a:schemeClr val="accent2">
                  <a:lumMod val="75000"/>
                </a:schemeClr>
              </a:solidFill>
              <a:latin typeface="Montserrat ExtraBold" pitchFamily="2" charset="77"/>
            </a:endParaRPr>
          </a:p>
          <a:p>
            <a:pPr marL="0" indent="0" algn="ctr">
              <a:buNone/>
            </a:pPr>
            <a:r>
              <a:rPr lang="en-US" sz="3200" b="1" dirty="0">
                <a:solidFill>
                  <a:schemeClr val="accent2">
                    <a:lumMod val="75000"/>
                  </a:schemeClr>
                </a:solidFill>
                <a:latin typeface="Montserrat ExtraBold" pitchFamily="2" charset="77"/>
              </a:rPr>
              <a:t>Devotional &amp; Developmental Exercise</a:t>
            </a:r>
          </a:p>
          <a:p>
            <a:pPr marL="0" indent="0" algn="ctr">
              <a:buNone/>
            </a:pPr>
            <a:r>
              <a:rPr lang="en-US" sz="3200" b="1" dirty="0">
                <a:solidFill>
                  <a:schemeClr val="accent2">
                    <a:lumMod val="75000"/>
                  </a:schemeClr>
                </a:solidFill>
                <a:latin typeface="Montserrat ExtraBold" pitchFamily="2" charset="77"/>
              </a:rPr>
              <a:t>OPEN FORUM (</a:t>
            </a:r>
            <a:r>
              <a:rPr lang="en-US" sz="3200" i="1" dirty="0">
                <a:solidFill>
                  <a:schemeClr val="accent2">
                    <a:lumMod val="75000"/>
                  </a:schemeClr>
                </a:solidFill>
                <a:latin typeface="Montserrat ExtraBold" pitchFamily="2" charset="77"/>
              </a:rPr>
              <a:t>Comments, Questions, Thoughts)</a:t>
            </a:r>
          </a:p>
          <a:p>
            <a:pPr marL="0" indent="0" algn="ctr">
              <a:buNone/>
            </a:pPr>
            <a:r>
              <a:rPr lang="en-US" sz="3200" b="1" dirty="0">
                <a:solidFill>
                  <a:schemeClr val="accent2">
                    <a:lumMod val="75000"/>
                  </a:schemeClr>
                </a:solidFill>
                <a:latin typeface="Montserrat ExtraBold" pitchFamily="2" charset="77"/>
              </a:rPr>
              <a:t>Recruiting Worksheet</a:t>
            </a:r>
          </a:p>
          <a:p>
            <a:pPr marL="0" indent="0" algn="ctr">
              <a:buNone/>
            </a:pPr>
            <a:r>
              <a:rPr lang="en-US" sz="3200" b="1" dirty="0">
                <a:solidFill>
                  <a:schemeClr val="accent2">
                    <a:lumMod val="75000"/>
                  </a:schemeClr>
                </a:solidFill>
                <a:latin typeface="Montserrat ExtraBold" pitchFamily="2" charset="77"/>
              </a:rPr>
              <a:t>Large-Group Sharing &amp; Processing</a:t>
            </a:r>
          </a:p>
          <a:p>
            <a:pPr marL="0" indent="0" algn="ctr">
              <a:buNone/>
            </a:pPr>
            <a:r>
              <a:rPr lang="en-US" sz="3200" b="1" dirty="0">
                <a:solidFill>
                  <a:schemeClr val="accent2">
                    <a:lumMod val="75000"/>
                  </a:schemeClr>
                </a:solidFill>
                <a:latin typeface="Montserrat ExtraBold" pitchFamily="2" charset="77"/>
              </a:rPr>
              <a:t>Finish at 11:30am</a:t>
            </a:r>
          </a:p>
        </p:txBody>
      </p:sp>
    </p:spTree>
    <p:extLst>
      <p:ext uri="{BB962C8B-B14F-4D97-AF65-F5344CB8AC3E}">
        <p14:creationId xmlns:p14="http://schemas.microsoft.com/office/powerpoint/2010/main" val="642834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288782"/>
            <a:ext cx="5067300" cy="2603500"/>
          </a:xfrm>
          <a:prstGeom prst="rect">
            <a:avLst/>
          </a:prstGeom>
        </p:spPr>
      </p:pic>
      <p:pic>
        <p:nvPicPr>
          <p:cNvPr id="3" name="Content Placeholder 2">
            <a:extLst>
              <a:ext uri="{FF2B5EF4-FFF2-40B4-BE49-F238E27FC236}">
                <a16:creationId xmlns:a16="http://schemas.microsoft.com/office/drawing/2014/main" id="{2D32F601-91B0-EE46-923D-659DAFE0E5AE}"/>
              </a:ext>
            </a:extLst>
          </p:cNvPr>
          <p:cNvPicPr>
            <a:picLocks noGrp="1" noChangeAspect="1"/>
          </p:cNvPicPr>
          <p:nvPr>
            <p:ph idx="1"/>
          </p:nvPr>
        </p:nvPicPr>
        <p:blipFill>
          <a:blip r:embed="rId3"/>
          <a:stretch>
            <a:fillRect/>
          </a:stretch>
        </p:blipFill>
        <p:spPr>
          <a:xfrm>
            <a:off x="1840992" y="2522359"/>
            <a:ext cx="9058656" cy="4335641"/>
          </a:xfrm>
          <a:prstGeom prst="rect">
            <a:avLst/>
          </a:prstGeom>
        </p:spPr>
      </p:pic>
    </p:spTree>
    <p:extLst>
      <p:ext uri="{BB962C8B-B14F-4D97-AF65-F5344CB8AC3E}">
        <p14:creationId xmlns:p14="http://schemas.microsoft.com/office/powerpoint/2010/main" val="3135061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288782"/>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2570586"/>
            <a:ext cx="10515600" cy="1882567"/>
          </a:xfrm>
          <a:prstGeom prst="rect">
            <a:avLst/>
          </a:prstGeom>
          <a:noFill/>
        </p:spPr>
        <p:txBody>
          <a:bodyPr wrap="square" rtlCol="0">
            <a:spAutoFit/>
          </a:bodyPr>
          <a:lstStyle/>
          <a:p>
            <a:pPr marL="0" indent="0" algn="ctr">
              <a:buNone/>
            </a:pPr>
            <a:r>
              <a:rPr lang="en-US" sz="6000" b="1" dirty="0">
                <a:solidFill>
                  <a:schemeClr val="accent2">
                    <a:lumMod val="75000"/>
                  </a:schemeClr>
                </a:solidFill>
                <a:latin typeface="Montserrat ExtraBold" pitchFamily="2" charset="77"/>
              </a:rPr>
              <a:t>Thank you!</a:t>
            </a:r>
          </a:p>
          <a:p>
            <a:pPr marL="0" indent="0" algn="ctr">
              <a:buNone/>
            </a:pPr>
            <a:r>
              <a:rPr lang="en-US" sz="6000" b="1" dirty="0">
                <a:solidFill>
                  <a:schemeClr val="accent2">
                    <a:lumMod val="75000"/>
                  </a:schemeClr>
                </a:solidFill>
                <a:latin typeface="Montserrat ExtraBold" pitchFamily="2" charset="77"/>
              </a:rPr>
              <a:t>Have Fun!!</a:t>
            </a:r>
            <a:endParaRPr lang="en-US" sz="3200" b="1" dirty="0">
              <a:solidFill>
                <a:schemeClr val="accent2">
                  <a:lumMod val="75000"/>
                </a:schemeClr>
              </a:solidFill>
              <a:latin typeface="Montserrat ExtraBold" pitchFamily="2" charset="77"/>
            </a:endParaRPr>
          </a:p>
        </p:txBody>
      </p:sp>
    </p:spTree>
    <p:extLst>
      <p:ext uri="{BB962C8B-B14F-4D97-AF65-F5344CB8AC3E}">
        <p14:creationId xmlns:p14="http://schemas.microsoft.com/office/powerpoint/2010/main" val="243498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Pray</a:t>
            </a:r>
          </a:p>
        </p:txBody>
      </p:sp>
    </p:spTree>
    <p:extLst>
      <p:ext uri="{BB962C8B-B14F-4D97-AF65-F5344CB8AC3E}">
        <p14:creationId xmlns:p14="http://schemas.microsoft.com/office/powerpoint/2010/main" val="11217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Katie Greiner</a:t>
            </a:r>
          </a:p>
        </p:txBody>
      </p:sp>
    </p:spTree>
    <p:extLst>
      <p:ext uri="{BB962C8B-B14F-4D97-AF65-F5344CB8AC3E}">
        <p14:creationId xmlns:p14="http://schemas.microsoft.com/office/powerpoint/2010/main" val="2574938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200329"/>
          </a:xfrm>
          <a:prstGeom prst="rect">
            <a:avLst/>
          </a:prstGeom>
          <a:noFill/>
        </p:spPr>
        <p:txBody>
          <a:bodyPr wrap="square" rtlCol="0">
            <a:spAutoFit/>
          </a:bodyPr>
          <a:lstStyle/>
          <a:p>
            <a:pPr marL="0" indent="0" algn="ctr">
              <a:buNone/>
            </a:pPr>
            <a:r>
              <a:rPr lang="en-US" sz="8000" b="1" dirty="0">
                <a:latin typeface="Montserrat ExtraBold" pitchFamily="2" charset="77"/>
              </a:rPr>
              <a:t>Kristie Monteiro</a:t>
            </a:r>
          </a:p>
        </p:txBody>
      </p:sp>
    </p:spTree>
    <p:extLst>
      <p:ext uri="{BB962C8B-B14F-4D97-AF65-F5344CB8AC3E}">
        <p14:creationId xmlns:p14="http://schemas.microsoft.com/office/powerpoint/2010/main" val="388799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838200" y="3853501"/>
            <a:ext cx="10515600" cy="1771767"/>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Bible Study Discussion</a:t>
            </a:r>
          </a:p>
          <a:p>
            <a:pPr marL="0" indent="0" algn="ctr">
              <a:buNone/>
            </a:pPr>
            <a:r>
              <a:rPr lang="en-US" sz="3200" b="1" dirty="0">
                <a:solidFill>
                  <a:schemeClr val="accent2">
                    <a:lumMod val="75000"/>
                  </a:schemeClr>
                </a:solidFill>
                <a:latin typeface="Montserrat ExtraBold" pitchFamily="2" charset="77"/>
              </a:rPr>
              <a:t>Until 9:45</a:t>
            </a:r>
          </a:p>
        </p:txBody>
      </p:sp>
    </p:spTree>
    <p:extLst>
      <p:ext uri="{BB962C8B-B14F-4D97-AF65-F5344CB8AC3E}">
        <p14:creationId xmlns:p14="http://schemas.microsoft.com/office/powerpoint/2010/main" val="32308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CCCE2-F453-AF45-9DCD-8CADA7BB661E}"/>
              </a:ext>
            </a:extLst>
          </p:cNvPr>
          <p:cNvSpPr/>
          <p:nvPr/>
        </p:nvSpPr>
        <p:spPr>
          <a:xfrm>
            <a:off x="0" y="-11875"/>
            <a:ext cx="2446317" cy="492368"/>
          </a:xfrm>
          <a:prstGeom prst="rect">
            <a:avLst/>
          </a:prstGeom>
          <a:solidFill>
            <a:srgbClr val="02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58899B-99E6-0C49-9D74-331C966EF9F0}"/>
              </a:ext>
            </a:extLst>
          </p:cNvPr>
          <p:cNvSpPr/>
          <p:nvPr/>
        </p:nvSpPr>
        <p:spPr>
          <a:xfrm>
            <a:off x="2446317" y="-11875"/>
            <a:ext cx="2446317" cy="492368"/>
          </a:xfrm>
          <a:prstGeom prst="rect">
            <a:avLst/>
          </a:prstGeom>
          <a:solidFill>
            <a:srgbClr val="ED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193F73-190D-A645-A522-A81000E8F346}"/>
              </a:ext>
            </a:extLst>
          </p:cNvPr>
          <p:cNvSpPr/>
          <p:nvPr/>
        </p:nvSpPr>
        <p:spPr>
          <a:xfrm>
            <a:off x="4892634" y="-4121"/>
            <a:ext cx="2446317" cy="492368"/>
          </a:xfrm>
          <a:prstGeom prst="rect">
            <a:avLst/>
          </a:prstGeom>
          <a:solidFill>
            <a:srgbClr val="6F6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E479E-19BF-5F40-87B4-620995E4B066}"/>
              </a:ext>
            </a:extLst>
          </p:cNvPr>
          <p:cNvSpPr/>
          <p:nvPr/>
        </p:nvSpPr>
        <p:spPr>
          <a:xfrm>
            <a:off x="7338951" y="-7469"/>
            <a:ext cx="2446317" cy="492368"/>
          </a:xfrm>
          <a:prstGeom prst="rect">
            <a:avLst/>
          </a:prstGeom>
          <a:solidFill>
            <a:srgbClr val="E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1F0A53-F939-1440-889D-52245487A409}"/>
              </a:ext>
            </a:extLst>
          </p:cNvPr>
          <p:cNvSpPr/>
          <p:nvPr/>
        </p:nvSpPr>
        <p:spPr>
          <a:xfrm>
            <a:off x="9785268" y="-11875"/>
            <a:ext cx="2446317" cy="492368"/>
          </a:xfrm>
          <a:prstGeom prst="rect">
            <a:avLst/>
          </a:prstGeom>
          <a:solidFill>
            <a:srgbClr val="8C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3F9CDF-604A-F444-88D6-0A5815B8D825}"/>
              </a:ext>
            </a:extLst>
          </p:cNvPr>
          <p:cNvSpPr>
            <a:spLocks noGrp="1"/>
          </p:cNvSpPr>
          <p:nvPr>
            <p:ph type="title"/>
          </p:nvPr>
        </p:nvSpPr>
        <p:spPr/>
        <p:txBody>
          <a:bodyPr>
            <a:normAutofit/>
          </a:bodyPr>
          <a:lstStyle/>
          <a:p>
            <a:endParaRPr lang="en-US" sz="4800" i="1" dirty="0">
              <a:latin typeface="Playfair Display" pitchFamily="2" charset="77"/>
            </a:endParaRPr>
          </a:p>
        </p:txBody>
      </p:sp>
      <p:pic>
        <p:nvPicPr>
          <p:cNvPr id="10" name="Picture 9" descr="Logo&#10;&#10;Description automatically generated">
            <a:extLst>
              <a:ext uri="{FF2B5EF4-FFF2-40B4-BE49-F238E27FC236}">
                <a16:creationId xmlns:a16="http://schemas.microsoft.com/office/drawing/2014/main" id="{D1109FFE-BEA9-684C-88C3-64AB2E6212B2}"/>
              </a:ext>
            </a:extLst>
          </p:cNvPr>
          <p:cNvPicPr>
            <a:picLocks noChangeAspect="1"/>
          </p:cNvPicPr>
          <p:nvPr/>
        </p:nvPicPr>
        <p:blipFill>
          <a:blip r:embed="rId2"/>
          <a:stretch>
            <a:fillRect/>
          </a:stretch>
        </p:blipFill>
        <p:spPr>
          <a:xfrm>
            <a:off x="3494809" y="865247"/>
            <a:ext cx="5067300" cy="2603500"/>
          </a:xfrm>
          <a:prstGeom prst="rect">
            <a:avLst/>
          </a:prstGeom>
        </p:spPr>
      </p:pic>
      <p:sp>
        <p:nvSpPr>
          <p:cNvPr id="13" name="Content Placeholder 12">
            <a:extLst>
              <a:ext uri="{FF2B5EF4-FFF2-40B4-BE49-F238E27FC236}">
                <a16:creationId xmlns:a16="http://schemas.microsoft.com/office/drawing/2014/main" id="{877F8410-BA6B-A344-B0BF-A7CC3E50CE08}"/>
              </a:ext>
            </a:extLst>
          </p:cNvPr>
          <p:cNvSpPr txBox="1">
            <a:spLocks noGrp="1"/>
          </p:cNvSpPr>
          <p:nvPr>
            <p:ph idx="1"/>
          </p:nvPr>
        </p:nvSpPr>
        <p:spPr>
          <a:xfrm>
            <a:off x="770659" y="3468747"/>
            <a:ext cx="10515600" cy="1771767"/>
          </a:xfrm>
          <a:prstGeom prst="rect">
            <a:avLst/>
          </a:prstGeom>
          <a:noFill/>
        </p:spPr>
        <p:txBody>
          <a:bodyPr wrap="square" rtlCol="0">
            <a:spAutoFit/>
          </a:bodyPr>
          <a:lstStyle/>
          <a:p>
            <a:pPr marL="0" indent="0" algn="ctr">
              <a:buNone/>
            </a:pPr>
            <a:r>
              <a:rPr lang="en-US" sz="8000" b="1" dirty="0">
                <a:solidFill>
                  <a:schemeClr val="accent2">
                    <a:lumMod val="75000"/>
                  </a:schemeClr>
                </a:solidFill>
                <a:latin typeface="Montserrat ExtraBold" pitchFamily="2" charset="77"/>
              </a:rPr>
              <a:t>Break</a:t>
            </a:r>
          </a:p>
          <a:p>
            <a:pPr marL="0" indent="0" algn="ctr">
              <a:buNone/>
            </a:pPr>
            <a:r>
              <a:rPr lang="en-US" sz="3200" b="1" dirty="0">
                <a:solidFill>
                  <a:schemeClr val="accent2">
                    <a:lumMod val="75000"/>
                  </a:schemeClr>
                </a:solidFill>
                <a:latin typeface="Montserrat ExtraBold" pitchFamily="2" charset="77"/>
              </a:rPr>
              <a:t>9:45 – 10:15</a:t>
            </a:r>
          </a:p>
        </p:txBody>
      </p:sp>
    </p:spTree>
    <p:extLst>
      <p:ext uri="{BB962C8B-B14F-4D97-AF65-F5344CB8AC3E}">
        <p14:creationId xmlns:p14="http://schemas.microsoft.com/office/powerpoint/2010/main" val="2231335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3801</TotalTime>
  <Words>883</Words>
  <Application>Microsoft Macintosh PowerPoint</Application>
  <PresentationFormat>Widescreen</PresentationFormat>
  <Paragraphs>117</Paragraphs>
  <Slides>46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Montserrat ExtraBold</vt:lpstr>
      <vt:lpstr>Playfair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Jordahl</dc:creator>
  <cp:lastModifiedBy>Mike Jordahl</cp:lastModifiedBy>
  <cp:revision>18</cp:revision>
  <cp:lastPrinted>2021-08-02T12:19:29Z</cp:lastPrinted>
  <dcterms:created xsi:type="dcterms:W3CDTF">2021-07-31T17:06:39Z</dcterms:created>
  <dcterms:modified xsi:type="dcterms:W3CDTF">2021-08-04T19:48:15Z</dcterms:modified>
</cp:coreProperties>
</file>