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01"/>
  </p:notesMasterIdLst>
  <p:sldIdLst>
    <p:sldId id="260" r:id="rId3"/>
    <p:sldId id="265" r:id="rId4"/>
    <p:sldId id="307" r:id="rId5"/>
    <p:sldId id="277" r:id="rId6"/>
    <p:sldId id="275" r:id="rId7"/>
    <p:sldId id="269" r:id="rId8"/>
    <p:sldId id="276" r:id="rId9"/>
    <p:sldId id="274" r:id="rId10"/>
    <p:sldId id="278" r:id="rId11"/>
    <p:sldId id="266" r:id="rId12"/>
    <p:sldId id="279" r:id="rId13"/>
    <p:sldId id="335" r:id="rId14"/>
    <p:sldId id="267" r:id="rId15"/>
    <p:sldId id="280" r:id="rId16"/>
    <p:sldId id="284" r:id="rId17"/>
    <p:sldId id="281" r:id="rId18"/>
    <p:sldId id="338" r:id="rId19"/>
    <p:sldId id="282" r:id="rId20"/>
    <p:sldId id="336" r:id="rId21"/>
    <p:sldId id="337" r:id="rId22"/>
    <p:sldId id="285" r:id="rId23"/>
    <p:sldId id="283" r:id="rId24"/>
    <p:sldId id="287" r:id="rId25"/>
    <p:sldId id="286" r:id="rId26"/>
    <p:sldId id="293" r:id="rId27"/>
    <p:sldId id="292" r:id="rId28"/>
    <p:sldId id="288" r:id="rId29"/>
    <p:sldId id="294" r:id="rId30"/>
    <p:sldId id="295" r:id="rId31"/>
    <p:sldId id="296" r:id="rId32"/>
    <p:sldId id="303" r:id="rId33"/>
    <p:sldId id="268" r:id="rId34"/>
    <p:sldId id="321" r:id="rId35"/>
    <p:sldId id="328" r:id="rId36"/>
    <p:sldId id="329" r:id="rId37"/>
    <p:sldId id="330" r:id="rId38"/>
    <p:sldId id="331" r:id="rId39"/>
    <p:sldId id="332" r:id="rId40"/>
    <p:sldId id="333" r:id="rId41"/>
    <p:sldId id="270" r:id="rId42"/>
    <p:sldId id="315" r:id="rId43"/>
    <p:sldId id="256" r:id="rId44"/>
    <p:sldId id="257" r:id="rId45"/>
    <p:sldId id="258" r:id="rId46"/>
    <p:sldId id="259" r:id="rId47"/>
    <p:sldId id="318" r:id="rId48"/>
    <p:sldId id="261" r:id="rId49"/>
    <p:sldId id="262" r:id="rId50"/>
    <p:sldId id="263" r:id="rId51"/>
    <p:sldId id="264" r:id="rId52"/>
    <p:sldId id="316" r:id="rId53"/>
    <p:sldId id="317" r:id="rId54"/>
    <p:sldId id="360" r:id="rId55"/>
    <p:sldId id="361" r:id="rId56"/>
    <p:sldId id="362" r:id="rId57"/>
    <p:sldId id="363" r:id="rId58"/>
    <p:sldId id="320" r:id="rId59"/>
    <p:sldId id="272" r:id="rId60"/>
    <p:sldId id="297" r:id="rId61"/>
    <p:sldId id="305" r:id="rId62"/>
    <p:sldId id="319" r:id="rId63"/>
    <p:sldId id="334" r:id="rId64"/>
    <p:sldId id="298" r:id="rId65"/>
    <p:sldId id="299" r:id="rId66"/>
    <p:sldId id="300" r:id="rId67"/>
    <p:sldId id="301" r:id="rId68"/>
    <p:sldId id="302" r:id="rId69"/>
    <p:sldId id="304" r:id="rId70"/>
    <p:sldId id="308" r:id="rId71"/>
    <p:sldId id="306" r:id="rId72"/>
    <p:sldId id="309" r:id="rId73"/>
    <p:sldId id="340" r:id="rId74"/>
    <p:sldId id="341" r:id="rId75"/>
    <p:sldId id="342" r:id="rId76"/>
    <p:sldId id="343" r:id="rId77"/>
    <p:sldId id="344" r:id="rId78"/>
    <p:sldId id="345" r:id="rId79"/>
    <p:sldId id="346" r:id="rId80"/>
    <p:sldId id="347" r:id="rId81"/>
    <p:sldId id="348" r:id="rId82"/>
    <p:sldId id="349" r:id="rId83"/>
    <p:sldId id="350" r:id="rId84"/>
    <p:sldId id="351" r:id="rId85"/>
    <p:sldId id="273" r:id="rId86"/>
    <p:sldId id="352" r:id="rId87"/>
    <p:sldId id="353" r:id="rId88"/>
    <p:sldId id="354" r:id="rId89"/>
    <p:sldId id="355" r:id="rId90"/>
    <p:sldId id="356" r:id="rId91"/>
    <p:sldId id="357" r:id="rId92"/>
    <p:sldId id="358" r:id="rId93"/>
    <p:sldId id="359" r:id="rId94"/>
    <p:sldId id="339" r:id="rId95"/>
    <p:sldId id="310" r:id="rId96"/>
    <p:sldId id="311" r:id="rId97"/>
    <p:sldId id="312" r:id="rId98"/>
    <p:sldId id="314" r:id="rId99"/>
    <p:sldId id="313" r:id="rId10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855"/>
    <p:restoredTop sz="96327"/>
  </p:normalViewPr>
  <p:slideViewPr>
    <p:cSldViewPr snapToGrid="0" snapToObjects="1">
      <p:cViewPr varScale="1">
        <p:scale>
          <a:sx n="93" d="100"/>
          <a:sy n="93" d="100"/>
        </p:scale>
        <p:origin x="21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presProps" Target="presProps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A3317-C411-DF46-9B12-065E3A86DDEE}" type="datetimeFigureOut">
              <a:rPr lang="en-US" smtClean="0"/>
              <a:t>7/31/21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52870-352F-9E4A-BF42-94AEBF3F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5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e7369e0977_0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ge7369e097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e7369e0977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e7369e097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e7369e0977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e7369e097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e7369e0977_0_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e7369e0977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7369e0977_0_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ge7369e0977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07AFB-05EB-4943-9413-60A63C7BE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4ABFEA-6E0D-5840-A304-24FDDD236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0A9E2-7F9D-8E48-AE72-B794455A8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0074A-D69D-724D-A5F8-9886DCFF2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C5697-13D8-C145-82D7-968068E1D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8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5BC2F-4457-AF4B-85F1-9D126C35E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1626B1-1AE3-2C4B-A0F4-3D84C9250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8423A-61F7-A440-B4E6-43D5E6FDE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D2485-CBEA-0246-BDE2-228D00A3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8B49E-2638-2D45-93F1-0B36D6D1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1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D8DC85-D573-6F41-92C8-A198B5612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CE30FA-5E87-3045-A1DB-2FA4532B5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ABEAE-75ED-ED47-BBB2-55C157B89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3CF71-A980-3E41-B6C5-AD34BD43A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9AB6B-DD26-3D4A-BE12-7214D410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92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8978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0861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9052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0828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95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4277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0349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84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04D2A-4956-794C-963E-6413585C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7A490-18B8-1D47-A895-B90A21362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4D565-BE1A-EA49-AC4E-42C236FDE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F6D60-515C-9845-B7D0-03CCDC40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30443-5A90-F145-9D45-AFD825EB7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39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5159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5904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038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ED7C7-B9A7-3E49-A583-778C2B348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42C4D-49B1-5B41-8C49-92A69A085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2A713-8EAF-844B-8366-09F743CC0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1DB66-8B62-1141-B04C-0006926B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BB97B-8424-394C-82F8-63B29EBA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3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2526B-0FBF-EB48-8044-1122EDE08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FE7CC-5F80-364C-8ECD-3A9FA069FA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422D5-9A02-2C45-ABAD-C7EED0888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5352D-B95A-4C4B-8C0C-2619E9239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E41E1-0B64-2941-8589-A3B1EF8B7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015CA-8DBD-434B-BBAB-8FBDA9827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7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EE14F-8289-E64A-A3E4-F725C9F42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6C231-4B65-344B-8BD6-C0DAB2B0D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486FFE-6DBB-8340-B08E-44AC742CA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D9F572-CC38-E046-AB4F-3BC9274C7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3639AB-0DC7-814B-9D05-D028C7C169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6E551B-ADD6-B34A-82D3-45F6C01B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0B6E0-A676-9A41-AFAB-8E242229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B95487-7102-7947-AB92-555A8A3F3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7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41D2E-EACF-284B-9A2E-21E36863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4F3083-BCEF-B548-A590-3241CBB9D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0C2E75-D8D9-3E4C-AB18-E36F3577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B992DE-1FC1-3649-A02D-B3E30BA4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6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700113-190B-8341-80A3-39B6E46F3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8FFC68-D98A-3546-A6A0-9A54ABFE2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5F067-C29F-E842-9887-3EFC5C0ED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2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AEE7B-7004-7C47-B7DB-E219B9658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9825B-DEF5-074A-8E12-46CE07D4F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23E874-1B95-2644-A710-1FF9E8C3E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531B4-2FB1-324B-A2D2-4AC8D07C8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5CA00-55E3-944F-BCE7-5A3F3F893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BD438-9B54-8346-B628-B94FF0CEE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0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0C9D0-5117-604E-BC79-386402D6C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2F90A-A227-BC43-85AB-C4F9422A5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3E4CF-DCA9-AE49-9437-47D4C0EBC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C7DC7-EE77-F943-8547-2AE1517E6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BE2B9-0C09-4D47-AFCE-468ED0F0A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C918B-8FA8-474C-8BD5-E9645928D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2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92D6BC-D803-9045-8C90-3F9B4BF7E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4F557-F8C6-9F46-BF54-AA0F85D49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8666D-8F48-E249-97E9-D743DC08C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1C70D-FF52-BB43-B316-E8232DE744E0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3BEEE-6E17-E241-8B0C-42E6CCCB6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57735-66A8-FD46-831E-3C94F5E15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8D950-51DF-564D-AFC9-F0749C16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5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47772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ehub.com/esv/matthew/28.htm#footnot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file:////var/folders/9h/zbkk_k9x3vx79_0trbg156_m0000gn/T/com.microsoft.Word/WebArchiveCopyPasteTempFiles/attachment%3ffile=LXKhvgnwLXMM7Rw4akwDFw%253D%253D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1Xa5vsdHCuMvuAQDlZ8PbgJpoKbnogG1ZLIcs52JET0/edit?usp=shar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e/1FAIpQLSe1_p78OylkA7acGCnAeFppabskMgUsR9ezeutuxpbeW5caFg/viewform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u/0/d/1G4szOSFXeLRwgtLAYqE2ohKAHRJa2XhE/edi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u/0/d/1QuFtlF_6YViVY0QNmtTWcemhnGg-2KcbScl1VVjBEPs/edit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s://docs.google.com/spreadsheets/d/1r8_QUG2xEwcphHJ9aDKCzWKqA5-H532vFEEGFDKKQZs/edit#gid=1046384851" TargetMode="Externa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361655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Mark </a:t>
            </a:r>
            <a:r>
              <a:rPr lang="en-US" sz="8000" b="1" dirty="0" err="1">
                <a:latin typeface="Montserrat ExtraBold" pitchFamily="2" charset="77"/>
              </a:rPr>
              <a:t>Heffentrager</a:t>
            </a:r>
            <a:endParaRPr lang="en-US" sz="80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05057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1763958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258358"/>
            <a:ext cx="10515600" cy="3098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Share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(In 15 seconds)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1.Your Name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2. Where you live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3. Your Navigator role &amp; Mission or City</a:t>
            </a:r>
          </a:p>
        </p:txBody>
      </p:sp>
    </p:spTree>
    <p:extLst>
      <p:ext uri="{BB962C8B-B14F-4D97-AF65-F5344CB8AC3E}">
        <p14:creationId xmlns:p14="http://schemas.microsoft.com/office/powerpoint/2010/main" val="1323909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Mike </a:t>
            </a:r>
            <a:r>
              <a:rPr lang="en-US" sz="8000" b="1" dirty="0" err="1">
                <a:latin typeface="Montserrat ExtraBold" pitchFamily="2" charset="77"/>
              </a:rPr>
              <a:t>Jordahl</a:t>
            </a:r>
            <a:endParaRPr lang="en-US" sz="80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89679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168904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68747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Matthew 28:18-20</a:t>
            </a:r>
          </a:p>
        </p:txBody>
      </p:sp>
    </p:spTree>
    <p:extLst>
      <p:ext uri="{BB962C8B-B14F-4D97-AF65-F5344CB8AC3E}">
        <p14:creationId xmlns:p14="http://schemas.microsoft.com/office/powerpoint/2010/main" val="3488140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68747"/>
            <a:ext cx="10515600" cy="2768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Matthew 28:18-20</a:t>
            </a:r>
          </a:p>
          <a:p>
            <a:pPr marL="0" indent="0" algn="ctr">
              <a:buNone/>
            </a:pPr>
            <a:r>
              <a:rPr lang="en-US" dirty="0"/>
              <a:t>And Jesus came and said to them, “All authority in heaven and on earth has been given to me. Go therefore and make disciples of all nations, baptizing them </a:t>
            </a:r>
            <a:r>
              <a:rPr lang="en-US" dirty="0" err="1"/>
              <a:t>in</a:t>
            </a:r>
            <a:r>
              <a:rPr lang="en-US" b="1" i="1" baseline="30000" dirty="0" err="1">
                <a:hlinkClick r:id="rId3" tooltip="Or into"/>
              </a:rPr>
              <a:t>b</a:t>
            </a:r>
            <a:r>
              <a:rPr lang="en-US" dirty="0"/>
              <a:t> the name of the Father and of the Son and of the Holy Spirit, teaching them to observe all that I have commanded you. And behold, I am with you always, to the end of the age.”</a:t>
            </a:r>
            <a:endParaRPr lang="en-US" sz="80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5114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68747"/>
            <a:ext cx="10515600" cy="2076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Matthew 28:18-20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is still not accomplished.</a:t>
            </a:r>
          </a:p>
        </p:txBody>
      </p:sp>
    </p:spTree>
    <p:extLst>
      <p:ext uri="{BB962C8B-B14F-4D97-AF65-F5344CB8AC3E}">
        <p14:creationId xmlns:p14="http://schemas.microsoft.com/office/powerpoint/2010/main" val="3139046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57992" y="3468747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Our Calling</a:t>
            </a:r>
          </a:p>
        </p:txBody>
      </p:sp>
    </p:spTree>
    <p:extLst>
      <p:ext uri="{BB962C8B-B14F-4D97-AF65-F5344CB8AC3E}">
        <p14:creationId xmlns:p14="http://schemas.microsoft.com/office/powerpoint/2010/main" val="3400244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57992" y="3468747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Our Calling</a:t>
            </a:r>
          </a:p>
        </p:txBody>
      </p:sp>
    </p:spTree>
    <p:extLst>
      <p:ext uri="{BB962C8B-B14F-4D97-AF65-F5344CB8AC3E}">
        <p14:creationId xmlns:p14="http://schemas.microsoft.com/office/powerpoint/2010/main" val="39498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53336"/>
            <a:ext cx="10515600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WELCOME!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Session 1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Starting at 4:00</a:t>
            </a:r>
          </a:p>
        </p:txBody>
      </p:sp>
    </p:spTree>
    <p:extLst>
      <p:ext uri="{BB962C8B-B14F-4D97-AF65-F5344CB8AC3E}">
        <p14:creationId xmlns:p14="http://schemas.microsoft.com/office/powerpoint/2010/main" val="205832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57992" y="3468747"/>
            <a:ext cx="10515600" cy="202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b="1" i="1" dirty="0"/>
              <a:t>To advance the Gospel of Jesus and His Kingdom</a:t>
            </a:r>
            <a:endParaRPr lang="en-US" dirty="0"/>
          </a:p>
          <a:p>
            <a:pPr marL="0" indent="0" algn="ctr">
              <a:buNone/>
            </a:pPr>
            <a:r>
              <a:rPr lang="en-US" b="1" i="1" dirty="0"/>
              <a:t>into the nations</a:t>
            </a:r>
            <a:endParaRPr lang="en-US" dirty="0"/>
          </a:p>
          <a:p>
            <a:pPr marL="0" indent="0" algn="ctr">
              <a:buNone/>
            </a:pPr>
            <a:r>
              <a:rPr lang="en-US" b="1" i="1" dirty="0"/>
              <a:t>through spiritual generations of laborers</a:t>
            </a:r>
            <a:endParaRPr lang="en-US" dirty="0"/>
          </a:p>
          <a:p>
            <a:pPr marL="0" indent="0" algn="ctr">
              <a:buNone/>
            </a:pPr>
            <a:r>
              <a:rPr lang="en-US" b="1" i="1" dirty="0"/>
              <a:t>living and discipling among the lost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4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57992" y="3468747"/>
            <a:ext cx="10515600" cy="2076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Our Calling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is still not accomplished.</a:t>
            </a:r>
          </a:p>
        </p:txBody>
      </p:sp>
    </p:spTree>
    <p:extLst>
      <p:ext uri="{BB962C8B-B14F-4D97-AF65-F5344CB8AC3E}">
        <p14:creationId xmlns:p14="http://schemas.microsoft.com/office/powerpoint/2010/main" val="614882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9113" y="3468747"/>
            <a:ext cx="10515600" cy="2758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More Disciplemakers </a:t>
            </a:r>
          </a:p>
          <a:p>
            <a:pPr marL="0" indent="0" algn="ctr">
              <a:buNone/>
            </a:pPr>
            <a:r>
              <a:rPr lang="en-US" sz="6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AND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More Navigator Staff</a:t>
            </a:r>
          </a:p>
        </p:txBody>
      </p:sp>
    </p:spTree>
    <p:extLst>
      <p:ext uri="{BB962C8B-B14F-4D97-AF65-F5344CB8AC3E}">
        <p14:creationId xmlns:p14="http://schemas.microsoft.com/office/powerpoint/2010/main" val="2074112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57992" y="3468747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10559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64067" y="3468747"/>
            <a:ext cx="8703450" cy="202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/>
              <a:t>						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2015		2021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Full-time salaried US Navigators: 	759		  750</a:t>
            </a:r>
          </a:p>
          <a:p>
            <a:pPr marL="0" lv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Part-time salaried US Navigators:	423		  506</a:t>
            </a:r>
          </a:p>
          <a:p>
            <a:pPr marL="0" lv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Associate staff:				709  		1035</a:t>
            </a:r>
          </a:p>
        </p:txBody>
      </p:sp>
    </p:spTree>
    <p:extLst>
      <p:ext uri="{BB962C8B-B14F-4D97-AF65-F5344CB8AC3E}">
        <p14:creationId xmlns:p14="http://schemas.microsoft.com/office/powerpoint/2010/main" val="427766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64067" y="3240147"/>
            <a:ext cx="8703450" cy="322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Missions with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fewer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   total salaried &amp; associate staff today than in 2015:	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			</a:t>
            </a:r>
          </a:p>
          <a:p>
            <a:pPr marL="0" indent="0" algn="ctr">
              <a:buNone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Collegiate</a:t>
            </a:r>
          </a:p>
          <a:p>
            <a:pPr marL="0" indent="0" algn="ctr">
              <a:buNone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Military</a:t>
            </a:r>
          </a:p>
          <a:p>
            <a:pPr marL="0" indent="0" algn="ctr">
              <a:buNone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D4L</a:t>
            </a:r>
          </a:p>
          <a:p>
            <a:pPr marL="0" indent="0" algn="ctr">
              <a:buNone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World Missions</a:t>
            </a:r>
          </a:p>
        </p:txBody>
      </p:sp>
    </p:spTree>
    <p:extLst>
      <p:ext uri="{BB962C8B-B14F-4D97-AF65-F5344CB8AC3E}">
        <p14:creationId xmlns:p14="http://schemas.microsoft.com/office/powerpoint/2010/main" val="1562640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64067" y="3468747"/>
            <a:ext cx="8703450" cy="219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buNone/>
            </a:pP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Navigator Staff in April 2021:</a:t>
            </a:r>
          </a:p>
          <a:p>
            <a:pPr marL="0" lv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57%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men; 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43%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women</a:t>
            </a:r>
          </a:p>
          <a:p>
            <a:pPr marL="0" lv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31.8%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over 60; 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23.1%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under 30</a:t>
            </a:r>
          </a:p>
          <a:p>
            <a:pPr marL="0" lv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13.7%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minority ethnic (unchanged since 2016)</a:t>
            </a:r>
          </a:p>
        </p:txBody>
      </p:sp>
    </p:spTree>
    <p:extLst>
      <p:ext uri="{BB962C8B-B14F-4D97-AF65-F5344CB8AC3E}">
        <p14:creationId xmlns:p14="http://schemas.microsoft.com/office/powerpoint/2010/main" val="3714194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57992" y="3468747"/>
            <a:ext cx="10515600" cy="291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2019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Ben, Melissa, Joe, Mike (interviews)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First Recruiters’ Summit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799781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8785" y="3200390"/>
            <a:ext cx="10515600" cy="4334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2020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March – MJ appointed National Recruiting Director (full-time in May)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August –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Paytons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 joined National Recruiting;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1</a:t>
            </a:r>
            <a:r>
              <a:rPr lang="en-US" sz="3600" b="1" baseline="30000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st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 Stand in the Gap</a:t>
            </a: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00611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48663" y="3200390"/>
            <a:ext cx="10515600" cy="5200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2020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  <a:p>
            <a:pPr marL="0" indent="0" algn="ctr">
              <a:buNone/>
            </a:pPr>
            <a:r>
              <a:rPr lang="en-US" sz="3600" b="1" u="sng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Recruiting Team Formed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: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Mike J, John P, Jess P, Katie G, Ethan J,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Mark H, Adam S, Austin D, Andrew L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Stand in the Gaps </a:t>
            </a: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4297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Katie Greiner</a:t>
            </a:r>
          </a:p>
        </p:txBody>
      </p:sp>
    </p:spTree>
    <p:extLst>
      <p:ext uri="{BB962C8B-B14F-4D97-AF65-F5344CB8AC3E}">
        <p14:creationId xmlns:p14="http://schemas.microsoft.com/office/powerpoint/2010/main" val="2265483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38724" y="3200390"/>
            <a:ext cx="10515600" cy="464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2021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  <a:p>
            <a:pPr marL="0" lvl="0" indent="0" algn="ctr">
              <a:buNone/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Our National Recruiting Offensive</a:t>
            </a:r>
          </a:p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Direct Recruiting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– find potential staff &amp; bring them with us</a:t>
            </a:r>
          </a:p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Improved Processes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make it easier for people to join our staff</a:t>
            </a:r>
          </a:p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Recruiting Resources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empower field staff to recruit more staff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691414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38724" y="3200390"/>
            <a:ext cx="10515600" cy="42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NOW: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7 Presentations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(Q &amp; A after dinner.)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996354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Adam Sperling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268050-45C7-D744-BA8F-E79CD40F3638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 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D37928-206E-5040-B4A5-BD6279A2607C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 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A1EB39-5514-FF4B-A230-8DB75413983E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68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79022"/>
            <a:ext cx="12192000" cy="707371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-14288" y="0"/>
            <a:ext cx="12207240" cy="158044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1009752"/>
            <a:ext cx="10515600" cy="98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i="1">
                <a:latin typeface="Arial"/>
                <a:ea typeface="Arial"/>
                <a:cs typeface="Arial"/>
                <a:sym typeface="Arial"/>
              </a:rPr>
              <a:t>External Organizational Interviews</a:t>
            </a:r>
            <a:endParaRPr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838200" y="2188030"/>
            <a:ext cx="10515600" cy="3858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FCA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Wycliff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Ducks Unlimited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CRU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YoungLife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body" idx="1"/>
          </p:nvPr>
        </p:nvSpPr>
        <p:spPr>
          <a:xfrm>
            <a:off x="838200" y="1072243"/>
            <a:ext cx="10515600" cy="510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n-US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“Recruiting feels more complicated than ever; more issues with debt; more cultural competency needed, SHAW, etc…”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Mike Crandall, CRU Mobilization Director</a:t>
            </a:r>
            <a:endParaRPr/>
          </a:p>
        </p:txBody>
      </p:sp>
      <p:pic>
        <p:nvPicPr>
          <p:cNvPr id="106" name="Google Shape;106;p3" descr="Icon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96040" cy="996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838200" y="1072243"/>
            <a:ext cx="10515600" cy="510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n-US" sz="4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Jeff Miller – FCA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n-US" sz="4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Northeast Regional Director &amp;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n-US" sz="4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Talent Advancement Coordinator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RECRUIT, HIRE, TRAIN, DEVELOP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State Directors in his region report to him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 has grown region from 18 to 50 staff over a 2-3 years. </a:t>
            </a:r>
            <a:endParaRPr/>
          </a:p>
        </p:txBody>
      </p:sp>
      <p:pic>
        <p:nvPicPr>
          <p:cNvPr id="112" name="Google Shape;112;p4" descr="Icon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96040" cy="996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body" idx="1"/>
          </p:nvPr>
        </p:nvSpPr>
        <p:spPr>
          <a:xfrm>
            <a:off x="838200" y="1072243"/>
            <a:ext cx="10515600" cy="510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“FCA has significant growth that is coming from new staff largely in their 30s/40s who are raising their full budgets.  We have about 400 new staff a year, and lose about 100 a year. The average age of new staff is 38.”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“Everyone is a recruiter.”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Jeff Miller, FCA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Google Shape;118;p5" descr="Icon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96040" cy="996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>
            <a:spLocks noGrp="1"/>
          </p:cNvSpPr>
          <p:nvPr>
            <p:ph type="body" idx="1"/>
          </p:nvPr>
        </p:nvSpPr>
        <p:spPr>
          <a:xfrm>
            <a:off x="838200" y="1072243"/>
            <a:ext cx="10515600" cy="510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n-US" sz="4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Paul Cote – Young Life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n-US" sz="4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New York City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Staff team went from 5 to 60 in 5 years, majority staff of color.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 has been a staple in NYC networks for years.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Raises 2 Million dollars a year 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>
                <a:solidFill>
                  <a:schemeClr val="lt1"/>
                </a:solidFill>
              </a:rPr>
              <a:t>Paul raises 70% and the staff raise 30%. 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>
                <a:solidFill>
                  <a:schemeClr val="lt1"/>
                </a:solidFill>
              </a:rPr>
              <a:t>He raises to the general fund, not to the individual. 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>
                <a:solidFill>
                  <a:schemeClr val="lt1"/>
                </a:solidFill>
              </a:rPr>
              <a:t>Paul sends out quarterly report on this. </a:t>
            </a:r>
            <a:endParaRPr/>
          </a:p>
        </p:txBody>
      </p:sp>
      <p:pic>
        <p:nvPicPr>
          <p:cNvPr id="124" name="Google Shape;124;p6" descr="Icon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96040" cy="996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>
            <a:spLocks noGrp="1"/>
          </p:cNvSpPr>
          <p:nvPr>
            <p:ph type="body" idx="1"/>
          </p:nvPr>
        </p:nvSpPr>
        <p:spPr>
          <a:xfrm>
            <a:off x="838200" y="1072243"/>
            <a:ext cx="10515600" cy="510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“Give grace for where you’ve been and are. Without that, you will dismantle your new efforts as you feel guilt about the old. This will take time”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Paul Cote, Young Life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7" descr="Icon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96040" cy="996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>
            <a:spLocks noGrp="1"/>
          </p:cNvSpPr>
          <p:nvPr>
            <p:ph type="body" idx="1"/>
          </p:nvPr>
        </p:nvSpPr>
        <p:spPr>
          <a:xfrm>
            <a:off x="838200" y="1072243"/>
            <a:ext cx="10515600" cy="510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regards to the topic of Funding Model: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“Unless you’re ready to give people access to funding networks out of the gate, it won’t work.“</a:t>
            </a:r>
            <a:endParaRPr sz="5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Paul Cote, Young Life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8" descr="Icon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96040" cy="996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We are glad </a:t>
            </a:r>
            <a:r>
              <a:rPr lang="en-US" sz="6000" b="1" i="1" u="sng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you</a:t>
            </a: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 are here!</a:t>
            </a:r>
          </a:p>
        </p:txBody>
      </p:sp>
    </p:spTree>
    <p:extLst>
      <p:ext uri="{BB962C8B-B14F-4D97-AF65-F5344CB8AC3E}">
        <p14:creationId xmlns:p14="http://schemas.microsoft.com/office/powerpoint/2010/main" val="3876761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88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latin typeface="Montserrat ExtraBold" pitchFamily="2" charset="77"/>
              </a:rPr>
              <a:t>John Payton</a:t>
            </a:r>
          </a:p>
          <a:p>
            <a:pPr marL="0" indent="0" algn="ctr">
              <a:buNone/>
            </a:pPr>
            <a:r>
              <a:rPr lang="en-US" sz="6000" b="1" dirty="0">
                <a:latin typeface="Montserrat ExtraBold" pitchFamily="2" charset="77"/>
              </a:rPr>
              <a:t>Katie Greiner &amp; Jenna Fuller</a:t>
            </a:r>
          </a:p>
        </p:txBody>
      </p:sp>
    </p:spTree>
    <p:extLst>
      <p:ext uri="{BB962C8B-B14F-4D97-AF65-F5344CB8AC3E}">
        <p14:creationId xmlns:p14="http://schemas.microsoft.com/office/powerpoint/2010/main" val="26535042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90DF083-81C6-8343-A319-CED22E9A8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AA47D040-4873-FD4E-99F4-F1DC8594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262" y="3428999"/>
            <a:ext cx="226809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7" name="Picture 1" descr="Stand in the Gap">
            <a:extLst>
              <a:ext uri="{FF2B5EF4-FFF2-40B4-BE49-F238E27FC236}">
                <a16:creationId xmlns:a16="http://schemas.microsoft.com/office/drawing/2014/main" id="{798EE8DD-0E22-7B42-B9DB-3131410E0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4" y="3428999"/>
            <a:ext cx="2126341" cy="212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2956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0" y="79022"/>
            <a:ext cx="12192000" cy="707371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-14288" y="0"/>
            <a:ext cx="12207240" cy="158044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/>
          </p:nvPr>
        </p:nvSpPr>
        <p:spPr>
          <a:xfrm>
            <a:off x="838200" y="1009752"/>
            <a:ext cx="10515600" cy="98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i="1">
                <a:latin typeface="Arial"/>
                <a:ea typeface="Arial"/>
                <a:cs typeface="Arial"/>
                <a:sym typeface="Arial"/>
              </a:rPr>
              <a:t>Stand In The Gap</a:t>
            </a:r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body" idx="1"/>
          </p:nvPr>
        </p:nvSpPr>
        <p:spPr>
          <a:xfrm>
            <a:off x="772925" y="2188025"/>
            <a:ext cx="10799100" cy="385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500" b="1"/>
              <a:t>A half day virtual event for </a:t>
            </a:r>
            <a:r>
              <a:rPr lang="en-US" sz="2500" b="1" u="sng"/>
              <a:t>salaried </a:t>
            </a:r>
            <a:r>
              <a:rPr lang="en-US" sz="2500" b="1"/>
              <a:t>&amp; </a:t>
            </a:r>
            <a:r>
              <a:rPr lang="en-US" sz="2500" b="1" u="sng"/>
              <a:t>associate</a:t>
            </a:r>
            <a:r>
              <a:rPr lang="en-US" sz="2500" b="1"/>
              <a:t> Field Staff candidates</a:t>
            </a:r>
            <a:endParaRPr sz="25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5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500"/>
              <a:t>Purpose: </a:t>
            </a:r>
            <a:endParaRPr sz="25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000" b="1"/>
          </a:p>
          <a:p>
            <a:pPr marL="457200" lvl="0" indent="-387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 b="1"/>
              <a:t>Inspire - </a:t>
            </a:r>
            <a:r>
              <a:rPr lang="en-US" sz="2500"/>
              <a:t>serve in our calling</a:t>
            </a:r>
            <a:endParaRPr sz="250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457200" lvl="0" indent="-387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 b="1"/>
              <a:t>Inform</a:t>
            </a:r>
            <a:r>
              <a:rPr lang="en-US" sz="2500"/>
              <a:t> - potential impact, opportunities, resources for new staff </a:t>
            </a:r>
            <a:endParaRPr sz="250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457200" lvl="0" indent="-387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 b="1"/>
              <a:t>Empower</a:t>
            </a:r>
            <a:r>
              <a:rPr lang="en-US" sz="2500"/>
              <a:t> - engage with M/C/N leadership and begin on a pathway with a coach.  </a:t>
            </a:r>
            <a:endParaRPr sz="250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5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/>
          <p:nvPr/>
        </p:nvSpPr>
        <p:spPr>
          <a:xfrm>
            <a:off x="0" y="79022"/>
            <a:ext cx="12192000" cy="707371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-14288" y="0"/>
            <a:ext cx="12207240" cy="158044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838200" y="1009752"/>
            <a:ext cx="10515600" cy="98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i="1">
                <a:latin typeface="Arial"/>
                <a:ea typeface="Arial"/>
                <a:cs typeface="Arial"/>
                <a:sym typeface="Arial"/>
              </a:rPr>
              <a:t>Stand In The Gap</a:t>
            </a:r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1"/>
          </p:nvPr>
        </p:nvSpPr>
        <p:spPr>
          <a:xfrm>
            <a:off x="838200" y="2188030"/>
            <a:ext cx="10515600" cy="3858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/>
              <a:t>Hopin Platform </a:t>
            </a:r>
            <a:endParaRPr b="1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User control and freedom</a:t>
            </a:r>
            <a:endParaRPr/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Main Stage, Exhibit Hall, Small Group Sessions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/>
          <p:nvPr/>
        </p:nvSpPr>
        <p:spPr>
          <a:xfrm>
            <a:off x="0" y="79022"/>
            <a:ext cx="12192000" cy="707400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5"/>
          <p:cNvSpPr/>
          <p:nvPr/>
        </p:nvSpPr>
        <p:spPr>
          <a:xfrm>
            <a:off x="-14288" y="0"/>
            <a:ext cx="12207300" cy="158100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838200" y="1009752"/>
            <a:ext cx="10515600" cy="9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i="1">
                <a:latin typeface="Arial"/>
                <a:ea typeface="Arial"/>
                <a:cs typeface="Arial"/>
                <a:sym typeface="Arial"/>
              </a:rPr>
              <a:t>Stand In The Gap</a:t>
            </a:r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838200" y="2188030"/>
            <a:ext cx="10515600" cy="385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3000" b="1"/>
              <a:t>Main Stage Program  </a:t>
            </a:r>
            <a:endParaRPr sz="3000" b="1"/>
          </a:p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 sz="3000"/>
              <a:t>Live Emcees </a:t>
            </a:r>
            <a:endParaRPr sz="3000"/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3000"/>
          </a:p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 sz="3000"/>
              <a:t>Part I:   The Harvest is Plentiful</a:t>
            </a:r>
            <a:endParaRPr sz="3000"/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3000"/>
              <a:t>Part II:  The Laborers are Few</a:t>
            </a:r>
            <a:endParaRPr sz="3000"/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3000"/>
              <a:t>Part III: Sending into the Harvest </a:t>
            </a:r>
            <a:endParaRPr sz="30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/>
          <p:nvPr/>
        </p:nvSpPr>
        <p:spPr>
          <a:xfrm>
            <a:off x="0" y="79022"/>
            <a:ext cx="12192000" cy="707400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-14288" y="0"/>
            <a:ext cx="12207300" cy="158100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6"/>
          <p:cNvSpPr txBox="1">
            <a:spLocks noGrp="1"/>
          </p:cNvSpPr>
          <p:nvPr>
            <p:ph type="title"/>
          </p:nvPr>
        </p:nvSpPr>
        <p:spPr>
          <a:xfrm>
            <a:off x="838200" y="1009752"/>
            <a:ext cx="10515600" cy="9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900" i="1">
                <a:latin typeface="Arial"/>
                <a:ea typeface="Arial"/>
                <a:cs typeface="Arial"/>
                <a:sym typeface="Arial"/>
              </a:rPr>
              <a:t>Stand In The Gap</a:t>
            </a:r>
            <a:endParaRPr sz="4500"/>
          </a:p>
        </p:txBody>
      </p:sp>
      <p:sp>
        <p:nvSpPr>
          <p:cNvPr id="115" name="Google Shape;115;p16"/>
          <p:cNvSpPr txBox="1">
            <a:spLocks noGrp="1"/>
          </p:cNvSpPr>
          <p:nvPr>
            <p:ph type="body" idx="1"/>
          </p:nvPr>
        </p:nvSpPr>
        <p:spPr>
          <a:xfrm>
            <a:off x="838200" y="2188030"/>
            <a:ext cx="10515600" cy="385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3000" b="1"/>
              <a:t>Expo Hall  </a:t>
            </a:r>
            <a:endParaRPr sz="3000" b="1"/>
          </a:p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US" sz="3000"/>
              <a:t>A virtual booth for each Navigator Mission</a:t>
            </a:r>
            <a:endParaRPr sz="3000"/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3000"/>
              <a:t>Introduction to Ethnic Networks and Cities</a:t>
            </a:r>
            <a:endParaRPr sz="3000"/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3000"/>
              <a:t>Discuss questions and opportunities with live leaders </a:t>
            </a:r>
            <a:endParaRPr sz="3000"/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3000"/>
              <a:t>Learn more - videos and materials </a:t>
            </a:r>
            <a:endParaRPr sz="3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/>
          <p:nvPr/>
        </p:nvSpPr>
        <p:spPr>
          <a:xfrm>
            <a:off x="0" y="79022"/>
            <a:ext cx="12192000" cy="707400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7"/>
          <p:cNvSpPr/>
          <p:nvPr/>
        </p:nvSpPr>
        <p:spPr>
          <a:xfrm>
            <a:off x="-14288" y="0"/>
            <a:ext cx="12207300" cy="158100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838200" y="1009752"/>
            <a:ext cx="10515600" cy="9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900" i="1">
                <a:latin typeface="Arial"/>
                <a:ea typeface="Arial"/>
                <a:cs typeface="Arial"/>
                <a:sym typeface="Arial"/>
              </a:rPr>
              <a:t>Stand In The Gap</a:t>
            </a:r>
            <a:endParaRPr sz="4500"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1"/>
          </p:nvPr>
        </p:nvSpPr>
        <p:spPr>
          <a:xfrm>
            <a:off x="838200" y="2188030"/>
            <a:ext cx="10515600" cy="385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3333"/>
              <a:buNone/>
            </a:pPr>
            <a:r>
              <a:rPr lang="en-US" sz="3000" b="1"/>
              <a:t>Explore Sessions  </a:t>
            </a:r>
            <a:endParaRPr sz="3000"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3333"/>
              <a:buNone/>
            </a:pPr>
            <a:endParaRPr sz="3000" b="1"/>
          </a:p>
          <a:p>
            <a:pPr marL="457200" lvl="0" indent="-3460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6666"/>
              <a:buChar char="●"/>
            </a:pPr>
            <a:r>
              <a:rPr lang="en-US" sz="3000"/>
              <a:t>4X Sessions interspersed in the program</a:t>
            </a:r>
            <a:endParaRPr sz="3000"/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500"/>
          </a:p>
          <a:p>
            <a:pPr marL="914400" lvl="1" indent="-369569" algn="l" rtl="0">
              <a:spcBef>
                <a:spcPts val="500"/>
              </a:spcBef>
              <a:spcAft>
                <a:spcPts val="0"/>
              </a:spcAft>
              <a:buSzPct val="100000"/>
              <a:buChar char="○"/>
            </a:pPr>
            <a:r>
              <a:rPr lang="en-US" sz="2400"/>
              <a:t>Connecting</a:t>
            </a:r>
            <a:endParaRPr sz="2400"/>
          </a:p>
          <a:p>
            <a:pPr marL="914400" lvl="1" indent="-369569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400"/>
              <a:t>Reflecting</a:t>
            </a:r>
            <a:endParaRPr sz="2400"/>
          </a:p>
          <a:p>
            <a:pPr marL="914400" lvl="1" indent="-369569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400"/>
              <a:t>Imagining</a:t>
            </a:r>
            <a:endParaRPr sz="2400"/>
          </a:p>
          <a:p>
            <a:pPr marL="914400" lvl="1" indent="-369569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400"/>
              <a:t>Praying</a:t>
            </a:r>
            <a:endParaRPr sz="2400"/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460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6666"/>
              <a:buChar char="●"/>
            </a:pPr>
            <a:r>
              <a:rPr lang="en-US" sz="3000"/>
              <a:t>Facilitated by a Pathway Coach</a:t>
            </a:r>
            <a:endParaRPr sz="3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/>
          <p:nvPr/>
        </p:nvSpPr>
        <p:spPr>
          <a:xfrm>
            <a:off x="0" y="79022"/>
            <a:ext cx="12192000" cy="707371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8"/>
          <p:cNvSpPr/>
          <p:nvPr/>
        </p:nvSpPr>
        <p:spPr>
          <a:xfrm>
            <a:off x="-14288" y="0"/>
            <a:ext cx="12207240" cy="158044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8"/>
          <p:cNvSpPr txBox="1">
            <a:spLocks noGrp="1"/>
          </p:cNvSpPr>
          <p:nvPr>
            <p:ph type="title"/>
          </p:nvPr>
        </p:nvSpPr>
        <p:spPr>
          <a:xfrm>
            <a:off x="838200" y="1009752"/>
            <a:ext cx="10515600" cy="98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i="1">
                <a:latin typeface="Arial"/>
                <a:ea typeface="Arial"/>
                <a:cs typeface="Arial"/>
                <a:sym typeface="Arial"/>
              </a:rPr>
              <a:t>Stand In The Gap</a:t>
            </a:r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body" idx="1"/>
          </p:nvPr>
        </p:nvSpPr>
        <p:spPr>
          <a:xfrm>
            <a:off x="838200" y="2188030"/>
            <a:ext cx="10515600" cy="3858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700" b="1"/>
              <a:t>Pathway Coaches</a:t>
            </a:r>
            <a:endParaRPr sz="2700" b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500"/>
          </a:p>
          <a:p>
            <a:pPr marL="28575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200"/>
              <a:t>Experienced Navigator Field Staff</a:t>
            </a:r>
            <a:endParaRPr sz="2200"/>
          </a:p>
          <a:p>
            <a:pPr marL="285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200"/>
          </a:p>
          <a:p>
            <a:pPr marL="285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200" u="sng"/>
              <a:t>One</a:t>
            </a:r>
            <a:r>
              <a:rPr lang="en-US" sz="2200"/>
              <a:t> Primary Friendly Connection Point</a:t>
            </a:r>
            <a:endParaRPr sz="2200"/>
          </a:p>
          <a:p>
            <a:pPr marL="28575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200"/>
          </a:p>
          <a:p>
            <a:pPr marL="28575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200"/>
              <a:t>Serving as a:</a:t>
            </a:r>
            <a:endParaRPr sz="2200"/>
          </a:p>
          <a:p>
            <a:pPr marL="285750" lvl="0" indent="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200"/>
              <a:t>--Coach</a:t>
            </a:r>
            <a:endParaRPr sz="2200"/>
          </a:p>
          <a:p>
            <a:pPr marL="285750" lvl="0" indent="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200"/>
              <a:t>--Guide</a:t>
            </a:r>
            <a:endParaRPr sz="2200"/>
          </a:p>
          <a:p>
            <a:pPr marL="285750" lvl="0" indent="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200"/>
              <a:t>--Agent </a:t>
            </a:r>
            <a:endParaRPr sz="2200"/>
          </a:p>
          <a:p>
            <a:pPr marL="28575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200"/>
          </a:p>
          <a:p>
            <a:pPr marL="28575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/>
          <p:nvPr/>
        </p:nvSpPr>
        <p:spPr>
          <a:xfrm>
            <a:off x="0" y="79022"/>
            <a:ext cx="12192000" cy="707371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9"/>
          <p:cNvSpPr/>
          <p:nvPr/>
        </p:nvSpPr>
        <p:spPr>
          <a:xfrm>
            <a:off x="-14288" y="0"/>
            <a:ext cx="12207240" cy="158044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9"/>
          <p:cNvSpPr txBox="1">
            <a:spLocks noGrp="1"/>
          </p:cNvSpPr>
          <p:nvPr>
            <p:ph type="title"/>
          </p:nvPr>
        </p:nvSpPr>
        <p:spPr>
          <a:xfrm>
            <a:off x="838200" y="1009752"/>
            <a:ext cx="10515600" cy="98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i="1">
                <a:latin typeface="Arial"/>
                <a:ea typeface="Arial"/>
                <a:cs typeface="Arial"/>
                <a:sym typeface="Arial"/>
              </a:rPr>
              <a:t>Stand In The Gap</a:t>
            </a:r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body" idx="1"/>
          </p:nvPr>
        </p:nvSpPr>
        <p:spPr>
          <a:xfrm>
            <a:off x="838200" y="2188030"/>
            <a:ext cx="10515600" cy="3858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700"/>
              <a:t>We need you!</a:t>
            </a:r>
            <a:endParaRPr sz="2700"/>
          </a:p>
          <a:p>
            <a:pPr marL="6858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/>
          </a:p>
          <a:p>
            <a:pPr marL="285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200"/>
              <a:t>Invite Candidates - Nov 6 &amp; Feb 12 </a:t>
            </a:r>
            <a:endParaRPr sz="2200"/>
          </a:p>
          <a:p>
            <a:pPr marL="285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2200"/>
          </a:p>
          <a:p>
            <a:pPr marL="285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Serve as Pathway Coach -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Role Description</a:t>
            </a:r>
            <a:endParaRPr sz="2200"/>
          </a:p>
          <a:p>
            <a:pPr marL="285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200"/>
              <a:t> </a:t>
            </a:r>
            <a:endParaRPr sz="2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    Who could Emcee?</a:t>
            </a:r>
            <a:endParaRPr sz="2200"/>
          </a:p>
          <a:p>
            <a:pPr marL="285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2200"/>
          </a:p>
          <a:p>
            <a:pPr marL="2857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 u="sng">
                <a:solidFill>
                  <a:schemeClr val="hlink"/>
                </a:solidFill>
                <a:hlinkClick r:id="rId4"/>
              </a:rPr>
              <a:t>Recruiting Roles Interest Form</a:t>
            </a:r>
            <a:endParaRPr sz="2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/>
          <p:nvPr/>
        </p:nvSpPr>
        <p:spPr>
          <a:xfrm>
            <a:off x="0" y="79022"/>
            <a:ext cx="12192000" cy="707400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0"/>
          <p:cNvSpPr/>
          <p:nvPr/>
        </p:nvSpPr>
        <p:spPr>
          <a:xfrm>
            <a:off x="-14288" y="0"/>
            <a:ext cx="12207300" cy="158100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838200" y="1009752"/>
            <a:ext cx="10515600" cy="9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i="1">
                <a:latin typeface="Arial"/>
                <a:ea typeface="Arial"/>
                <a:cs typeface="Arial"/>
                <a:sym typeface="Arial"/>
              </a:rPr>
              <a:t>Stand In The Gap - Imp</a:t>
            </a:r>
            <a:r>
              <a:rPr lang="en-US" sz="4800" i="1"/>
              <a:t>act</a:t>
            </a:r>
            <a:endParaRPr/>
          </a:p>
        </p:txBody>
      </p:sp>
      <p:graphicFrame>
        <p:nvGraphicFramePr>
          <p:cNvPr id="147" name="Google Shape;147;p20"/>
          <p:cNvGraphicFramePr/>
          <p:nvPr/>
        </p:nvGraphicFramePr>
        <p:xfrm>
          <a:off x="368200" y="1991950"/>
          <a:ext cx="11323075" cy="35741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6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4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4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9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7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5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99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SITG</a:t>
                      </a:r>
                      <a:endParaRPr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Candidates Attending</a:t>
                      </a:r>
                      <a:endParaRPr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Source</a:t>
                      </a:r>
                      <a:endParaRPr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Status</a:t>
                      </a:r>
                      <a:endParaRPr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Units</a:t>
                      </a:r>
                      <a:endParaRPr sz="12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Minority Ethnic Units</a:t>
                      </a:r>
                      <a:endParaRPr sz="12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Total Individuals**</a:t>
                      </a:r>
                      <a:endParaRPr sz="12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Internal Candidates - Knows or is known in Nav relational networks</a:t>
                      </a:r>
                      <a:endParaRPr sz="12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External Candidates - Web Interest Form or new to the Navs</a:t>
                      </a:r>
                      <a:endParaRPr sz="12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On Pathway with potential to apply</a:t>
                      </a:r>
                      <a:endParaRPr sz="12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Current Applicants</a:t>
                      </a:r>
                      <a:endParaRPr sz="12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New Staff Hired</a:t>
                      </a:r>
                      <a:endParaRPr sz="12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A86E8"/>
                          </a:solidFill>
                        </a:rPr>
                        <a:t>TOTALS</a:t>
                      </a:r>
                      <a:endParaRPr sz="1600" b="1">
                        <a:solidFill>
                          <a:srgbClr val="4A86E8"/>
                        </a:solidFill>
                      </a:endParaRPr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A86E8"/>
                          </a:solidFill>
                        </a:rPr>
                        <a:t>155</a:t>
                      </a:r>
                      <a:endParaRPr sz="1600" b="1">
                        <a:solidFill>
                          <a:srgbClr val="4A86E8"/>
                        </a:solidFill>
                      </a:endParaRPr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A86E8"/>
                          </a:solidFill>
                        </a:rPr>
                        <a:t>18</a:t>
                      </a:r>
                      <a:endParaRPr sz="1600" b="1">
                        <a:solidFill>
                          <a:srgbClr val="4A86E8"/>
                        </a:solidFill>
                      </a:endParaRPr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A86E8"/>
                          </a:solidFill>
                        </a:rPr>
                        <a:t>104</a:t>
                      </a:r>
                      <a:endParaRPr sz="1600" b="1">
                        <a:solidFill>
                          <a:srgbClr val="4A86E8"/>
                        </a:solidFill>
                      </a:endParaRPr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A86E8"/>
                          </a:solidFill>
                        </a:rPr>
                        <a:t>49</a:t>
                      </a:r>
                      <a:endParaRPr sz="1600" b="1">
                        <a:solidFill>
                          <a:srgbClr val="4A86E8"/>
                        </a:solidFill>
                      </a:endParaRPr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A86E8"/>
                          </a:solidFill>
                        </a:rPr>
                        <a:t>31</a:t>
                      </a:r>
                      <a:endParaRPr sz="1600" b="1">
                        <a:solidFill>
                          <a:srgbClr val="4A86E8"/>
                        </a:solidFill>
                      </a:endParaRPr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A86E8"/>
                          </a:solidFill>
                        </a:rPr>
                        <a:t>14</a:t>
                      </a:r>
                      <a:endParaRPr sz="1600" b="1">
                        <a:solidFill>
                          <a:srgbClr val="4A86E8"/>
                        </a:solidFill>
                      </a:endParaRPr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A86E8"/>
                          </a:solidFill>
                        </a:rPr>
                        <a:t>34</a:t>
                      </a:r>
                      <a:endParaRPr sz="1600" b="1">
                        <a:solidFill>
                          <a:srgbClr val="4A86E8"/>
                        </a:solidFill>
                      </a:endParaRPr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A86E8"/>
                          </a:solidFill>
                        </a:rPr>
                        <a:t>26</a:t>
                      </a:r>
                      <a:endParaRPr sz="1600" b="1">
                        <a:solidFill>
                          <a:srgbClr val="4A86E8"/>
                        </a:solidFill>
                      </a:endParaRPr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#1 - 8/15/2020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75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-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6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/>
                        <a:t>6</a:t>
                      </a:r>
                      <a:endParaRPr sz="15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9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#2 - 12/5/2020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24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2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30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20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4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5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8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/>
                        <a:t>8</a:t>
                      </a:r>
                      <a:endParaRPr sz="15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9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#3 - 3/6/2021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26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7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34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17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9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7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8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/>
                        <a:t>7</a:t>
                      </a:r>
                      <a:endParaRPr sz="15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9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#4 - 6/5/2021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15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1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0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7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8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2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10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/>
                        <a:t>5</a:t>
                      </a:r>
                      <a:endParaRPr sz="1500" b="1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#5 - 7/31/2021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15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8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20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5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10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2</a:t>
                      </a:r>
                      <a:endParaRPr sz="15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28575" marR="28575" marT="19050" marB="19050" anchor="b">
                    <a:lnL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8" name="Google Shape;148;p20"/>
          <p:cNvSpPr txBox="1"/>
          <p:nvPr/>
        </p:nvSpPr>
        <p:spPr>
          <a:xfrm>
            <a:off x="8351075" y="5924075"/>
            <a:ext cx="33402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u="sng">
                <a:solidFill>
                  <a:schemeClr val="hlink"/>
                </a:solidFill>
                <a:hlinkClick r:id="rId3"/>
              </a:rPr>
              <a:t>New Staff List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88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Summit Schedule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&amp; Participants</a:t>
            </a:r>
          </a:p>
        </p:txBody>
      </p:sp>
    </p:spTree>
    <p:extLst>
      <p:ext uri="{BB962C8B-B14F-4D97-AF65-F5344CB8AC3E}">
        <p14:creationId xmlns:p14="http://schemas.microsoft.com/office/powerpoint/2010/main" val="3686795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/>
          <p:nvPr/>
        </p:nvSpPr>
        <p:spPr>
          <a:xfrm>
            <a:off x="0" y="6361289"/>
            <a:ext cx="12192000" cy="496711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1"/>
          <p:cNvSpPr/>
          <p:nvPr/>
        </p:nvSpPr>
        <p:spPr>
          <a:xfrm>
            <a:off x="0" y="6254044"/>
            <a:ext cx="12192000" cy="107245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i="1"/>
              <a:t>New Candidate Process</a:t>
            </a:r>
            <a:endParaRPr sz="4800" i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1"/>
          <p:cNvSpPr txBox="1">
            <a:spLocks noGrp="1"/>
          </p:cNvSpPr>
          <p:nvPr>
            <p:ph type="body" idx="1"/>
          </p:nvPr>
        </p:nvSpPr>
        <p:spPr>
          <a:xfrm>
            <a:off x="838200" y="1571000"/>
            <a:ext cx="5076600" cy="43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775" b="1" u="sng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75"/>
              <a:t>1. Level 1 Screening Conversation</a:t>
            </a:r>
            <a:endParaRPr sz="17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None/>
            </a:pPr>
            <a:r>
              <a:rPr lang="en-US" sz="1775"/>
              <a:t>2.</a:t>
            </a:r>
            <a:r>
              <a:rPr lang="en-US" sz="1675"/>
              <a:t> </a:t>
            </a:r>
            <a:r>
              <a:rPr lang="en-US" sz="1775"/>
              <a:t>General Field Staff Application  </a:t>
            </a:r>
            <a:endParaRPr sz="17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775"/>
              <a:t>3.</a:t>
            </a:r>
            <a:r>
              <a:rPr lang="en-US" sz="1675"/>
              <a:t> </a:t>
            </a:r>
            <a:r>
              <a:rPr lang="en-US" sz="1775"/>
              <a:t>Candidate Submits References</a:t>
            </a:r>
            <a:endParaRPr sz="17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775"/>
              <a:t>4.</a:t>
            </a:r>
            <a:r>
              <a:rPr lang="en-US" sz="1675"/>
              <a:t> </a:t>
            </a:r>
            <a:r>
              <a:rPr lang="en-US" sz="1775"/>
              <a:t>Level 2 National Interview </a:t>
            </a:r>
            <a:r>
              <a:rPr lang="en-US" sz="1775" i="1"/>
              <a:t>- </a:t>
            </a:r>
            <a:endParaRPr sz="1775" i="1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None/>
            </a:pPr>
            <a:r>
              <a:rPr lang="en-US" sz="1775"/>
              <a:t>5.</a:t>
            </a:r>
            <a:r>
              <a:rPr lang="en-US" sz="1675"/>
              <a:t> </a:t>
            </a:r>
            <a:r>
              <a:rPr lang="en-US" sz="1775"/>
              <a:t>Collaborative Discernment Process (M/C/N)</a:t>
            </a:r>
            <a:endParaRPr sz="1775"/>
          </a:p>
          <a:p>
            <a:pPr marL="457200" lvl="0" indent="-3429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-US" sz="1575"/>
              <a:t> </a:t>
            </a:r>
            <a:r>
              <a:rPr lang="en-US" sz="1675"/>
              <a:t>Mission</a:t>
            </a:r>
            <a:r>
              <a:rPr lang="en-US" sz="1575"/>
              <a:t> |  </a:t>
            </a:r>
            <a:r>
              <a:rPr lang="en-US" sz="1675"/>
              <a:t>Location | Supervisor | Training</a:t>
            </a:r>
            <a:endParaRPr sz="16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675"/>
              <a:t>   - </a:t>
            </a:r>
            <a:r>
              <a:rPr lang="en-US" sz="1575"/>
              <a:t>    </a:t>
            </a:r>
            <a:r>
              <a:rPr lang="en-US" sz="1675"/>
              <a:t>National Recruiting Residency</a:t>
            </a:r>
            <a:endParaRPr sz="17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75"/>
              <a:buNone/>
            </a:pPr>
            <a:endParaRPr sz="2200"/>
          </a:p>
        </p:txBody>
      </p:sp>
      <p:sp>
        <p:nvSpPr>
          <p:cNvPr id="157" name="Google Shape;157;p21"/>
          <p:cNvSpPr txBox="1">
            <a:spLocks noGrp="1"/>
          </p:cNvSpPr>
          <p:nvPr>
            <p:ph type="body" idx="1"/>
          </p:nvPr>
        </p:nvSpPr>
        <p:spPr>
          <a:xfrm>
            <a:off x="6004725" y="1966800"/>
            <a:ext cx="5886300" cy="41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None/>
            </a:pPr>
            <a:r>
              <a:rPr lang="en-US" sz="1775"/>
              <a:t>6.</a:t>
            </a:r>
            <a:r>
              <a:rPr lang="en-US" sz="1675"/>
              <a:t>  </a:t>
            </a:r>
            <a:r>
              <a:rPr lang="en-US" sz="1775"/>
              <a:t>Level 3 Mission Supervisor Interview</a:t>
            </a:r>
            <a:endParaRPr sz="1775"/>
          </a:p>
          <a:p>
            <a:pPr marL="457200" lvl="0" indent="-341312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775"/>
              <a:buChar char="-"/>
            </a:pPr>
            <a:r>
              <a:rPr lang="en-US" sz="1775"/>
              <a:t>Hiring Decision   |  Salary  |   Transition Plan</a:t>
            </a:r>
            <a:endParaRPr sz="1775"/>
          </a:p>
          <a:p>
            <a:pPr marL="457200" lvl="0" indent="-34131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75"/>
              <a:buChar char="-"/>
            </a:pPr>
            <a:r>
              <a:rPr lang="en-US" sz="1775"/>
              <a:t>MPD Training </a:t>
            </a:r>
            <a:endParaRPr sz="17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None/>
            </a:pPr>
            <a:r>
              <a:rPr lang="en-US" sz="1775"/>
              <a:t>7.</a:t>
            </a:r>
            <a:r>
              <a:rPr lang="en-US" sz="1675"/>
              <a:t>  </a:t>
            </a:r>
            <a:r>
              <a:rPr lang="en-US" sz="1775"/>
              <a:t>Navigator Budget Consultation with FSC </a:t>
            </a:r>
            <a:endParaRPr sz="17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None/>
            </a:pPr>
            <a:r>
              <a:rPr lang="en-US" sz="1775"/>
              <a:t>8.  Candidate Receives Formal Job Offer</a:t>
            </a:r>
            <a:endParaRPr sz="17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None/>
            </a:pPr>
            <a:r>
              <a:rPr lang="en-US" sz="1775"/>
              <a:t>9.  Candidate Accepts and completes Onboarding Steps</a:t>
            </a:r>
            <a:endParaRPr sz="17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None/>
            </a:pPr>
            <a:r>
              <a:rPr lang="en-US" sz="1775"/>
              <a:t>10.  New Staff Orientation &amp; MPD Training</a:t>
            </a:r>
            <a:endParaRPr sz="177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None/>
            </a:pPr>
            <a:r>
              <a:rPr lang="en-US" sz="1775"/>
              <a:t>            	 * TDC Touchpoint * </a:t>
            </a:r>
            <a:endParaRPr sz="1775"/>
          </a:p>
          <a:p>
            <a:pPr marL="228600" lvl="0" indent="-5080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</a:pPr>
            <a:endParaRPr sz="22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1781" y="496001"/>
            <a:ext cx="2666505" cy="1370009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endParaRPr lang="en-US" sz="6000" b="1" dirty="0">
              <a:latin typeface="Montserrat ExtraBold" pitchFamily="2" charset="77"/>
            </a:endParaRPr>
          </a:p>
        </p:txBody>
      </p:sp>
      <p:pic>
        <p:nvPicPr>
          <p:cNvPr id="3073" name="Picture 1" descr="page1image45593184">
            <a:extLst>
              <a:ext uri="{FF2B5EF4-FFF2-40B4-BE49-F238E27FC236}">
                <a16:creationId xmlns:a16="http://schemas.microsoft.com/office/drawing/2014/main" id="{AE033599-1424-044C-990F-D1EF6D365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1711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latin typeface="Montserrat ExtraBold" pitchFamily="2" charset="77"/>
              </a:rPr>
              <a:t>Austin </a:t>
            </a:r>
            <a:r>
              <a:rPr lang="en-US" sz="6000" b="1" dirty="0" err="1">
                <a:latin typeface="Montserrat ExtraBold" pitchFamily="2" charset="77"/>
              </a:rPr>
              <a:t>Davco</a:t>
            </a:r>
            <a:r>
              <a:rPr lang="en-US" sz="6000" b="1" dirty="0">
                <a:latin typeface="Montserrat ExtraBold" pitchFamily="2" charset="77"/>
              </a:rPr>
              <a:t> &amp; Nathan Landry</a:t>
            </a:r>
          </a:p>
        </p:txBody>
      </p:sp>
    </p:spTree>
    <p:extLst>
      <p:ext uri="{BB962C8B-B14F-4D97-AF65-F5344CB8AC3E}">
        <p14:creationId xmlns:p14="http://schemas.microsoft.com/office/powerpoint/2010/main" val="36016949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4E8048-13CE-3744-9007-F3AD8A5B53DF}"/>
              </a:ext>
            </a:extLst>
          </p:cNvPr>
          <p:cNvSpPr/>
          <p:nvPr/>
        </p:nvSpPr>
        <p:spPr>
          <a:xfrm>
            <a:off x="0" y="79022"/>
            <a:ext cx="12192000" cy="707371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1D742D-5631-A643-BF64-674D42294BAF}"/>
              </a:ext>
            </a:extLst>
          </p:cNvPr>
          <p:cNvSpPr/>
          <p:nvPr/>
        </p:nvSpPr>
        <p:spPr>
          <a:xfrm>
            <a:off x="-14288" y="0"/>
            <a:ext cx="12207240" cy="158044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ute husky puppy gives high fives">
            <a:extLst>
              <a:ext uri="{FF2B5EF4-FFF2-40B4-BE49-F238E27FC236}">
                <a16:creationId xmlns:a16="http://schemas.microsoft.com/office/drawing/2014/main" id="{80181307-CAD7-FC49-AF74-B4B63A6659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5"/>
          <a:stretch/>
        </p:blipFill>
        <p:spPr bwMode="auto">
          <a:xfrm>
            <a:off x="0" y="786393"/>
            <a:ext cx="12192000" cy="755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86B88BE-8029-A14B-86B4-BD9CB6AA2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912" y="432707"/>
            <a:ext cx="10515600" cy="2419248"/>
          </a:xfrm>
        </p:spPr>
        <p:txBody>
          <a:bodyPr>
            <a:normAutofit/>
          </a:bodyPr>
          <a:lstStyle/>
          <a:p>
            <a:pPr algn="ctr"/>
            <a:r>
              <a:rPr lang="en-US" sz="8800" i="1" dirty="0">
                <a:solidFill>
                  <a:schemeClr val="bg1"/>
                </a:solidFill>
                <a:latin typeface="Playfair Display" pitchFamily="2" charset="77"/>
              </a:rPr>
              <a:t>Marketing Updates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3C2D7B6-43D7-FC47-A1E8-1F8A61019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704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77C915-C4E2-A245-89C3-983EFCED5679}"/>
              </a:ext>
            </a:extLst>
          </p:cNvPr>
          <p:cNvSpPr/>
          <p:nvPr/>
        </p:nvSpPr>
        <p:spPr>
          <a:xfrm>
            <a:off x="0" y="6361289"/>
            <a:ext cx="12192000" cy="496711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399525-6562-8E4C-B3DA-E6127E489444}"/>
              </a:ext>
            </a:extLst>
          </p:cNvPr>
          <p:cNvSpPr/>
          <p:nvPr/>
        </p:nvSpPr>
        <p:spPr>
          <a:xfrm>
            <a:off x="0" y="6254044"/>
            <a:ext cx="12192000" cy="107245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ABC9A2-157A-2D4E-9056-F22904A8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latin typeface="Playfair Display" pitchFamily="2" charset="77"/>
              </a:rPr>
              <a:t>Two Main goals…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19D09B-8997-1F49-81D2-6D2259B99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Montserrat" pitchFamily="2" charset="77"/>
              </a:rPr>
              <a:t>Maximize impact of internal recruiting</a:t>
            </a:r>
          </a:p>
          <a:p>
            <a:pPr lvl="1"/>
            <a:r>
              <a:rPr lang="en-US" dirty="0">
                <a:latin typeface="Montserrat" pitchFamily="2" charset="77"/>
              </a:rPr>
              <a:t>Educate Staff – everyone is a recruiter 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for every mission</a:t>
            </a:r>
          </a:p>
          <a:p>
            <a:pPr lvl="1"/>
            <a:r>
              <a:rPr lang="en-US" dirty="0">
                <a:latin typeface="Montserrat" pitchFamily="2" charset="77"/>
              </a:rPr>
              <a:t>Equip with resources – available through </a:t>
            </a:r>
            <a:br>
              <a:rPr lang="en-US" dirty="0">
                <a:latin typeface="Montserrat" pitchFamily="2" charset="77"/>
              </a:rPr>
            </a:br>
            <a:r>
              <a:rPr lang="en-US" dirty="0">
                <a:latin typeface="Montserrat" pitchFamily="2" charset="77"/>
              </a:rPr>
              <a:t>QR Code or </a:t>
            </a:r>
            <a:r>
              <a:rPr lang="en-US" dirty="0" err="1">
                <a:latin typeface="Montserrat" pitchFamily="2" charset="77"/>
              </a:rPr>
              <a:t>joinstaff.navigators.org</a:t>
            </a:r>
            <a:r>
              <a:rPr lang="en-US" dirty="0">
                <a:latin typeface="Montserrat" pitchFamily="2" charset="77"/>
              </a:rPr>
              <a:t>/summit</a:t>
            </a:r>
          </a:p>
          <a:p>
            <a:pPr lvl="1"/>
            <a:r>
              <a:rPr lang="en-US" dirty="0">
                <a:latin typeface="Montserrat" pitchFamily="2" charset="77"/>
              </a:rPr>
              <a:t>Strengthen existing pipelines</a:t>
            </a:r>
          </a:p>
        </p:txBody>
      </p:sp>
      <p:pic>
        <p:nvPicPr>
          <p:cNvPr id="2050" name="Picture 2" descr="adorable puppy in wearing glasses and a bow tie">
            <a:extLst>
              <a:ext uri="{FF2B5EF4-FFF2-40B4-BE49-F238E27FC236}">
                <a16:creationId xmlns:a16="http://schemas.microsoft.com/office/drawing/2014/main" id="{3E0D1441-1709-7843-B858-82418E4FD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43134" y="-148636"/>
            <a:ext cx="8653670" cy="6641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8643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77C915-C4E2-A245-89C3-983EFCED5679}"/>
              </a:ext>
            </a:extLst>
          </p:cNvPr>
          <p:cNvSpPr/>
          <p:nvPr/>
        </p:nvSpPr>
        <p:spPr>
          <a:xfrm>
            <a:off x="0" y="6361289"/>
            <a:ext cx="12192000" cy="496711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399525-6562-8E4C-B3DA-E6127E489444}"/>
              </a:ext>
            </a:extLst>
          </p:cNvPr>
          <p:cNvSpPr/>
          <p:nvPr/>
        </p:nvSpPr>
        <p:spPr>
          <a:xfrm>
            <a:off x="0" y="6254044"/>
            <a:ext cx="12192000" cy="107245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ABC9A2-157A-2D4E-9056-F22904A8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latin typeface="Playfair Display" pitchFamily="2" charset="77"/>
              </a:rPr>
              <a:t>Two Main goals…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19D09B-8997-1F49-81D2-6D2259B99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690" y="1645510"/>
            <a:ext cx="6657109" cy="4351338"/>
          </a:xfrm>
        </p:spPr>
        <p:txBody>
          <a:bodyPr/>
          <a:lstStyle/>
          <a:p>
            <a:r>
              <a:rPr lang="en-US" dirty="0">
                <a:latin typeface="Montserrat" pitchFamily="2" charset="77"/>
              </a:rPr>
              <a:t>Establish outside recruiting relationships</a:t>
            </a:r>
          </a:p>
          <a:p>
            <a:pPr lvl="1"/>
            <a:r>
              <a:rPr lang="en-US" dirty="0">
                <a:latin typeface="Montserrat" pitchFamily="2" charset="77"/>
              </a:rPr>
              <a:t>Opportunities to reach unidentified Nav Staff</a:t>
            </a:r>
          </a:p>
          <a:p>
            <a:pPr lvl="1"/>
            <a:r>
              <a:rPr lang="en-US" dirty="0">
                <a:latin typeface="Montserrat" pitchFamily="2" charset="77"/>
              </a:rPr>
              <a:t>Job Boards</a:t>
            </a:r>
          </a:p>
          <a:p>
            <a:pPr lvl="1"/>
            <a:r>
              <a:rPr lang="en-US" dirty="0" err="1">
                <a:latin typeface="Montserrat" pitchFamily="2" charset="77"/>
              </a:rPr>
              <a:t>YouVersion</a:t>
            </a:r>
            <a:r>
              <a:rPr lang="en-US" dirty="0">
                <a:latin typeface="Montserrat" pitchFamily="2" charset="77"/>
              </a:rPr>
              <a:t> Bible Studies</a:t>
            </a:r>
          </a:p>
          <a:p>
            <a:pPr lvl="1"/>
            <a:r>
              <a:rPr lang="en-US" dirty="0">
                <a:latin typeface="Montserrat" pitchFamily="2" charset="77"/>
              </a:rPr>
              <a:t>Digital Advertising</a:t>
            </a:r>
          </a:p>
          <a:p>
            <a:pPr lvl="2"/>
            <a:r>
              <a:rPr lang="en-US" dirty="0">
                <a:latin typeface="Montserrat" pitchFamily="2" charset="77"/>
              </a:rPr>
              <a:t>“What the heck is a marketing funnel?”</a:t>
            </a:r>
          </a:p>
        </p:txBody>
      </p:sp>
      <p:pic>
        <p:nvPicPr>
          <p:cNvPr id="3074" name="Picture 2" descr="cute puppy and kitten touch noses">
            <a:extLst>
              <a:ext uri="{FF2B5EF4-FFF2-40B4-BE49-F238E27FC236}">
                <a16:creationId xmlns:a16="http://schemas.microsoft.com/office/drawing/2014/main" id="{FFBBAF51-8307-AB41-8FC7-363F91224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87557" y="1539478"/>
            <a:ext cx="6322267" cy="421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9654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D3C499-8A14-4D41-BF34-0579579C3B20}"/>
              </a:ext>
            </a:extLst>
          </p:cNvPr>
          <p:cNvSpPr/>
          <p:nvPr/>
        </p:nvSpPr>
        <p:spPr>
          <a:xfrm rot="5400000">
            <a:off x="-2937833" y="2937832"/>
            <a:ext cx="6858000" cy="982335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1715E7-CACF-6345-9406-FF3DE6B9EBE7}"/>
              </a:ext>
            </a:extLst>
          </p:cNvPr>
          <p:cNvSpPr/>
          <p:nvPr/>
        </p:nvSpPr>
        <p:spPr>
          <a:xfrm rot="5400000">
            <a:off x="-2366333" y="3348667"/>
            <a:ext cx="6858000" cy="160665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63AB9B0-4ED3-BD4C-991C-A2B7B88E7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066" y="1098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i="1" dirty="0">
                <a:latin typeface="Playfair Display" pitchFamily="2" charset="77"/>
              </a:rPr>
              <a:t>Questions/Conversation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70F9B65-DC14-5044-927E-5339B3303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772680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 descr="adorable puppy wearing a pink birthday hat">
            <a:extLst>
              <a:ext uri="{FF2B5EF4-FFF2-40B4-BE49-F238E27FC236}">
                <a16:creationId xmlns:a16="http://schemas.microsoft.com/office/drawing/2014/main" id="{72CEC83A-C20F-3D43-BC96-DC8DD65E0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29" y="1684725"/>
            <a:ext cx="5229088" cy="348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dorable fluffy puppy">
            <a:extLst>
              <a:ext uri="{FF2B5EF4-FFF2-40B4-BE49-F238E27FC236}">
                <a16:creationId xmlns:a16="http://schemas.microsoft.com/office/drawing/2014/main" id="{1D1A6765-EF63-D141-B884-254AB40DD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217" y="2905901"/>
            <a:ext cx="5068454" cy="338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0109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Mike </a:t>
            </a:r>
            <a:r>
              <a:rPr lang="en-US" sz="8000" b="1" dirty="0" err="1">
                <a:latin typeface="Montserrat ExtraBold" pitchFamily="2" charset="77"/>
              </a:rPr>
              <a:t>Jordahl</a:t>
            </a:r>
            <a:endParaRPr lang="en-US" sz="80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72798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429000"/>
            <a:ext cx="10515600" cy="2270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Residency Project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“new career” people without Navigator DNA or relationships.</a:t>
            </a:r>
          </a:p>
        </p:txBody>
      </p:sp>
    </p:spTree>
    <p:extLst>
      <p:ext uri="{BB962C8B-B14F-4D97-AF65-F5344CB8AC3E}">
        <p14:creationId xmlns:p14="http://schemas.microsoft.com/office/powerpoint/2010/main" val="32079359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429000"/>
            <a:ext cx="10515600" cy="2713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$667,000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Missions, Cities, Key positions, Essential events, R&amp;D,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210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pic>
        <p:nvPicPr>
          <p:cNvPr id="1025" name="Picture 1" descr="page2image45788128">
            <a:extLst>
              <a:ext uri="{FF2B5EF4-FFF2-40B4-BE49-F238E27FC236}">
                <a16:creationId xmlns:a16="http://schemas.microsoft.com/office/drawing/2014/main" id="{E6890D4D-E560-1D42-A9FE-1DDBD5720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42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2image45788128">
            <a:extLst>
              <a:ext uri="{FF2B5EF4-FFF2-40B4-BE49-F238E27FC236}">
                <a16:creationId xmlns:a16="http://schemas.microsoft.com/office/drawing/2014/main" id="{8F5D7E7A-36C9-9443-921E-46DF204FEE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841" y="3299791"/>
            <a:ext cx="1943100" cy="236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1176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John Payton</a:t>
            </a:r>
          </a:p>
        </p:txBody>
      </p:sp>
    </p:spTree>
    <p:extLst>
      <p:ext uri="{BB962C8B-B14F-4D97-AF65-F5344CB8AC3E}">
        <p14:creationId xmlns:p14="http://schemas.microsoft.com/office/powerpoint/2010/main" val="338576382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/>
          <p:nvPr/>
        </p:nvSpPr>
        <p:spPr>
          <a:xfrm>
            <a:off x="0" y="6361289"/>
            <a:ext cx="12192000" cy="496800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2"/>
          <p:cNvSpPr/>
          <p:nvPr/>
        </p:nvSpPr>
        <p:spPr>
          <a:xfrm>
            <a:off x="0" y="6254044"/>
            <a:ext cx="12192000" cy="107100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i="1"/>
              <a:t>Candidate Tracking</a:t>
            </a:r>
            <a:endParaRPr sz="4800" i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16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200"/>
              <a:t>Each one Matters…</a:t>
            </a:r>
            <a:endParaRPr sz="2200"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200"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200" u="sng">
                <a:solidFill>
                  <a:schemeClr val="hlink"/>
                </a:solidFill>
                <a:hlinkClick r:id="rId3"/>
              </a:rPr>
              <a:t>Tracking Recruiting Contacts</a:t>
            </a:r>
            <a:endParaRPr sz="2200"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200"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200" u="sng">
                <a:solidFill>
                  <a:schemeClr val="hlink"/>
                </a:solidFill>
                <a:hlinkClick r:id="rId4"/>
              </a:rPr>
              <a:t>Dashboard</a:t>
            </a:r>
            <a:endParaRPr sz="2200"/>
          </a:p>
        </p:txBody>
      </p:sp>
      <p:pic>
        <p:nvPicPr>
          <p:cNvPr id="166" name="Google Shape;166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8713" y="3899275"/>
            <a:ext cx="2562225" cy="1790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2"/>
          <p:cNvSpPr txBox="1"/>
          <p:nvPr/>
        </p:nvSpPr>
        <p:spPr>
          <a:xfrm>
            <a:off x="3862900" y="4540675"/>
            <a:ext cx="72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New CRM - Customer Relationship Management </a:t>
            </a:r>
            <a:endParaRPr sz="22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Katie Greiner</a:t>
            </a:r>
          </a:p>
        </p:txBody>
      </p:sp>
    </p:spTree>
    <p:extLst>
      <p:ext uri="{BB962C8B-B14F-4D97-AF65-F5344CB8AC3E}">
        <p14:creationId xmlns:p14="http://schemas.microsoft.com/office/powerpoint/2010/main" val="429159547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Whew!</a:t>
            </a:r>
          </a:p>
        </p:txBody>
      </p:sp>
    </p:spTree>
    <p:extLst>
      <p:ext uri="{BB962C8B-B14F-4D97-AF65-F5344CB8AC3E}">
        <p14:creationId xmlns:p14="http://schemas.microsoft.com/office/powerpoint/2010/main" val="11671183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245582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Announcements!</a:t>
            </a:r>
          </a:p>
        </p:txBody>
      </p:sp>
    </p:spTree>
    <p:extLst>
      <p:ext uri="{BB962C8B-B14F-4D97-AF65-F5344CB8AC3E}">
        <p14:creationId xmlns:p14="http://schemas.microsoft.com/office/powerpoint/2010/main" val="36700437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245582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Dinner: Pike’s Peak Ballroom</a:t>
            </a:r>
          </a:p>
        </p:txBody>
      </p:sp>
    </p:spTree>
    <p:extLst>
      <p:ext uri="{BB962C8B-B14F-4D97-AF65-F5344CB8AC3E}">
        <p14:creationId xmlns:p14="http://schemas.microsoft.com/office/powerpoint/2010/main" val="2744358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086556"/>
            <a:ext cx="10515600" cy="4684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u="sng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Over Dinner:</a:t>
            </a:r>
          </a:p>
          <a:p>
            <a:pPr marL="0" lvl="0" indent="0" algn="ctr">
              <a:buNone/>
            </a:pPr>
            <a:endParaRPr lang="en-US" sz="8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 algn="ctr">
              <a:buNone/>
            </a:pPr>
            <a:r>
              <a:rPr lang="en-US" sz="4400" b="1" i="1" dirty="0">
                <a:solidFill>
                  <a:schemeClr val="accent2">
                    <a:lumMod val="75000"/>
                  </a:schemeClr>
                </a:solidFill>
              </a:rPr>
              <a:t>Stories &amp; Motivation</a:t>
            </a:r>
          </a:p>
          <a:p>
            <a:pPr marL="0" lvl="0" indent="0" algn="ctr">
              <a:buNone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Share with each other at your table:</a:t>
            </a:r>
          </a:p>
          <a:p>
            <a:pPr lvl="0" algn="ct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your favorite recruiting </a:t>
            </a:r>
            <a:r>
              <a:rPr lang="en-US" b="1" i="1" u="sng" dirty="0">
                <a:solidFill>
                  <a:schemeClr val="accent2">
                    <a:lumMod val="75000"/>
                  </a:schemeClr>
                </a:solidFill>
              </a:rPr>
              <a:t>story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0" lvl="0" indent="0" algn="ctr">
              <a:buNone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* what </a:t>
            </a:r>
            <a:r>
              <a:rPr lang="en-US" b="1" i="1" u="sng" dirty="0">
                <a:solidFill>
                  <a:schemeClr val="accent2">
                    <a:lumMod val="75000"/>
                  </a:schemeClr>
                </a:solidFill>
              </a:rPr>
              <a:t>motivates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you in recruiting.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80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6847784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9174" y="3389358"/>
            <a:ext cx="10515600" cy="1716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Finish Dinner Conversation: 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7:30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Back here: 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7:55</a:t>
            </a:r>
          </a:p>
        </p:txBody>
      </p:sp>
    </p:spTree>
    <p:extLst>
      <p:ext uri="{BB962C8B-B14F-4D97-AF65-F5344CB8AC3E}">
        <p14:creationId xmlns:p14="http://schemas.microsoft.com/office/powerpoint/2010/main" val="41309377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53336"/>
            <a:ext cx="10515600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WELCOME!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Session 2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Starting at 8:00</a:t>
            </a:r>
          </a:p>
        </p:txBody>
      </p:sp>
    </p:spTree>
    <p:extLst>
      <p:ext uri="{BB962C8B-B14F-4D97-AF65-F5344CB8AC3E}">
        <p14:creationId xmlns:p14="http://schemas.microsoft.com/office/powerpoint/2010/main" val="62443113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Katie Greiner</a:t>
            </a:r>
          </a:p>
        </p:txBody>
      </p:sp>
    </p:spTree>
    <p:extLst>
      <p:ext uri="{BB962C8B-B14F-4D97-AF65-F5344CB8AC3E}">
        <p14:creationId xmlns:p14="http://schemas.microsoft.com/office/powerpoint/2010/main" val="8736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993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Caleb </a:t>
            </a:r>
            <a:r>
              <a:rPr lang="en-US" sz="8000" b="1" dirty="0" err="1">
                <a:latin typeface="Montserrat ExtraBold" pitchFamily="2" charset="77"/>
              </a:rPr>
              <a:t>Zehr</a:t>
            </a:r>
            <a:endParaRPr lang="en-US" sz="8000" b="1" dirty="0">
              <a:latin typeface="Montserrat ExtraBold" pitchFamily="2" charset="77"/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(He is filming and taking photos!)</a:t>
            </a:r>
          </a:p>
        </p:txBody>
      </p:sp>
    </p:spTree>
    <p:extLst>
      <p:ext uri="{BB962C8B-B14F-4D97-AF65-F5344CB8AC3E}">
        <p14:creationId xmlns:p14="http://schemas.microsoft.com/office/powerpoint/2010/main" val="28832346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951922" y="3853501"/>
            <a:ext cx="6271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Austin </a:t>
            </a:r>
            <a:r>
              <a:rPr lang="en-US" sz="8000" b="1" dirty="0" err="1">
                <a:latin typeface="Montserrat ExtraBold" pitchFamily="2" charset="77"/>
              </a:rPr>
              <a:t>Davco</a:t>
            </a:r>
            <a:endParaRPr lang="en-US" sz="80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6486653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951922" y="3853501"/>
            <a:ext cx="6271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What you said:</a:t>
            </a:r>
          </a:p>
        </p:txBody>
      </p:sp>
    </p:spTree>
    <p:extLst>
      <p:ext uri="{BB962C8B-B14F-4D97-AF65-F5344CB8AC3E}">
        <p14:creationId xmlns:p14="http://schemas.microsoft.com/office/powerpoint/2010/main" val="20128535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4E8048-13CE-3744-9007-F3AD8A5B53DF}"/>
              </a:ext>
            </a:extLst>
          </p:cNvPr>
          <p:cNvSpPr/>
          <p:nvPr/>
        </p:nvSpPr>
        <p:spPr>
          <a:xfrm>
            <a:off x="0" y="79022"/>
            <a:ext cx="12192000" cy="707371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1D742D-5631-A643-BF64-674D42294BAF}"/>
              </a:ext>
            </a:extLst>
          </p:cNvPr>
          <p:cNvSpPr/>
          <p:nvPr/>
        </p:nvSpPr>
        <p:spPr>
          <a:xfrm>
            <a:off x="-14288" y="0"/>
            <a:ext cx="12207240" cy="158044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6B88BE-8029-A14B-86B4-BD9CB6AA2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7832"/>
            <a:ext cx="10515600" cy="982335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Playfair Display" pitchFamily="2" charset="77"/>
              </a:rPr>
              <a:t>Survey Results</a:t>
            </a:r>
          </a:p>
        </p:txBody>
      </p:sp>
    </p:spTree>
    <p:extLst>
      <p:ext uri="{BB962C8B-B14F-4D97-AF65-F5344CB8AC3E}">
        <p14:creationId xmlns:p14="http://schemas.microsoft.com/office/powerpoint/2010/main" val="14939971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70CE1A-7029-0140-80EE-E597A934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2764"/>
            <a:ext cx="10515600" cy="18124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Playfair Display" pitchFamily="2" charset="77"/>
              </a:rPr>
              <a:t>What encourages you about recruiting Navigator staff in the past year?</a:t>
            </a:r>
          </a:p>
          <a:p>
            <a:endParaRPr lang="en-US" sz="400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4" name="Picture 3" descr="Icon&#10;&#10;Description automatically generated with medium confidence">
            <a:extLst>
              <a:ext uri="{FF2B5EF4-FFF2-40B4-BE49-F238E27FC236}">
                <a16:creationId xmlns:a16="http://schemas.microsoft.com/office/drawing/2014/main" id="{72E1342A-C048-3B43-A81A-621454D2A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6040" cy="99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48076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1. We are making progress!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“seems new staff are actually joining us; more momentum than before”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“It has been working - I have seen several great candidates really considering it.”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“I'm encouraged that the Lord is in it. It feels like he is doing the lifting and convicting as we are faithful to ask and invite and discuss barriers or hesitancies.” </a:t>
            </a:r>
          </a:p>
          <a:p>
            <a:pPr marL="0" indent="0">
              <a:buNone/>
            </a:pPr>
            <a:endParaRPr lang="en-US" sz="1800" dirty="0">
              <a:latin typeface="Montserrat" pitchFamily="2" charset="77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encourages you about recruiting Navigator staff in the past year?</a:t>
            </a:r>
            <a:endParaRPr lang="en-US" sz="3200" i="1" dirty="0">
              <a:latin typeface="Playfair Displ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512557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2. We are finding people are attracted to our Vision and Calling</a:t>
            </a:r>
            <a:endParaRPr lang="en-US" sz="1800" dirty="0">
              <a:latin typeface="Montserrat" pitchFamily="2" charset="77"/>
            </a:endParaRPr>
          </a:p>
          <a:p>
            <a:pPr lvl="1"/>
            <a:r>
              <a:rPr lang="en-US" sz="1800" dirty="0">
                <a:latin typeface="Montserrat" pitchFamily="2" charset="77"/>
              </a:rPr>
              <a:t>“Our vision and calling are great!”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“People are excited about the calling of the Navigators”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“The vision of the </a:t>
            </a:r>
            <a:r>
              <a:rPr lang="en-US" sz="1800" dirty="0" err="1">
                <a:latin typeface="Montserrat" pitchFamily="2" charset="77"/>
              </a:rPr>
              <a:t>Navs</a:t>
            </a:r>
            <a:r>
              <a:rPr lang="en-US" sz="1800" dirty="0">
                <a:latin typeface="Montserrat" pitchFamily="2" charset="77"/>
              </a:rPr>
              <a:t> is very compelling and relevant.”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“That 1-2-1 Discipleship is still the way  to achieve the great commission regardless of pandemic lock downs. The vision is pandemic-proof!”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encourages you about recruiting Navigator staff in the past year?</a:t>
            </a:r>
            <a:endParaRPr lang="en-US" sz="3200" i="1" dirty="0">
              <a:latin typeface="Playfair Displ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1589138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3. We are excited to have more diversity and new perspective!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“Encouraged by the trajectory of the Navigators. The awareness of the need to diversify is huge and is one of the reasons I joined.”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“A Focus on Gen Z”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“The potential for new energy and perspective”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encourages you about recruiting Navigator staff in the past year?</a:t>
            </a:r>
            <a:endParaRPr lang="en-US" sz="3200" i="1" dirty="0">
              <a:latin typeface="Playfair Displ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8265183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70CE1A-7029-0140-80EE-E597A934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2764"/>
            <a:ext cx="10515600" cy="18124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Playfair Display" pitchFamily="2" charset="77"/>
              </a:rPr>
              <a:t>What are the top 2-3 obstacles you think hinder recruiting new Navigator staff?</a:t>
            </a:r>
          </a:p>
        </p:txBody>
      </p:sp>
      <p:pic>
        <p:nvPicPr>
          <p:cNvPr id="4" name="Picture 3" descr="Icon&#10;&#10;Description automatically generated with medium confidence">
            <a:extLst>
              <a:ext uri="{FF2B5EF4-FFF2-40B4-BE49-F238E27FC236}">
                <a16:creationId xmlns:a16="http://schemas.microsoft.com/office/drawing/2014/main" id="{72E1342A-C048-3B43-A81A-621454D2A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6040" cy="99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99552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1. Fundraising/raising support (almost everyone had something to say about this)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“tackling the huge mountain called fundraising and making it understandable and not so intimidating”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“Inviting people into our funding model, especially middle of life staff that will make incredible financial sacrifices in salary”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are the top 2-3 obstacles you think hinder recruiting new Navigator staff?</a:t>
            </a:r>
          </a:p>
        </p:txBody>
      </p:sp>
    </p:spTree>
    <p:extLst>
      <p:ext uri="{BB962C8B-B14F-4D97-AF65-F5344CB8AC3E}">
        <p14:creationId xmlns:p14="http://schemas.microsoft.com/office/powerpoint/2010/main" val="268768477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2. Disjointed or no recruiting strategies within our areas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"Lack of a recruiting strategy within my own mission”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“lack of vision for recruiting among field staff  only thinking about "my area””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“Many missions don't seem motivated to grow or they only care about their own growth and not the </a:t>
            </a:r>
            <a:r>
              <a:rPr lang="en-US" sz="1800" dirty="0" err="1">
                <a:latin typeface="Montserrat" pitchFamily="2" charset="77"/>
              </a:rPr>
              <a:t>Navs</a:t>
            </a:r>
            <a:r>
              <a:rPr lang="en-US" sz="1800" dirty="0">
                <a:latin typeface="Montserrat" pitchFamily="2" charset="77"/>
              </a:rPr>
              <a:t> as a whole”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are the top 2-3 obstacles you think hinder recruiting new Navigator staff?</a:t>
            </a:r>
          </a:p>
        </p:txBody>
      </p:sp>
    </p:spTree>
    <p:extLst>
      <p:ext uri="{BB962C8B-B14F-4D97-AF65-F5344CB8AC3E}">
        <p14:creationId xmlns:p14="http://schemas.microsoft.com/office/powerpoint/2010/main" val="695190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2471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u="sng" dirty="0">
                <a:latin typeface="Montserrat ExtraBold" pitchFamily="2" charset="77"/>
              </a:rPr>
              <a:t>Covid and this Summit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FF0000"/>
                </a:solidFill>
                <a:latin typeface="Montserrat ExtraBold" pitchFamily="2" charset="77"/>
              </a:rPr>
              <a:t>Red Dot </a:t>
            </a:r>
            <a:r>
              <a:rPr lang="en-US" sz="3600" b="1" dirty="0">
                <a:latin typeface="Montserrat ExtraBold" pitchFamily="2" charset="77"/>
              </a:rPr>
              <a:t>– Distance Please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FFFF00"/>
                </a:solidFill>
                <a:latin typeface="Montserrat ExtraBold" pitchFamily="2" charset="77"/>
              </a:rPr>
              <a:t>Yellow Dot </a:t>
            </a:r>
            <a:r>
              <a:rPr lang="en-US" sz="3600" b="1" dirty="0">
                <a:latin typeface="Montserrat ExtraBold" pitchFamily="2" charset="77"/>
              </a:rPr>
              <a:t>– Cautious Please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00B050"/>
                </a:solidFill>
                <a:latin typeface="Montserrat ExtraBold" pitchFamily="2" charset="77"/>
              </a:rPr>
              <a:t>Green Dot </a:t>
            </a:r>
            <a:r>
              <a:rPr lang="en-US" sz="3600" b="1" dirty="0">
                <a:latin typeface="Montserrat ExtraBold" pitchFamily="2" charset="77"/>
              </a:rPr>
              <a:t>– Hugs &amp; Handshakes are cool</a:t>
            </a:r>
          </a:p>
        </p:txBody>
      </p:sp>
    </p:spTree>
    <p:extLst>
      <p:ext uri="{BB962C8B-B14F-4D97-AF65-F5344CB8AC3E}">
        <p14:creationId xmlns:p14="http://schemas.microsoft.com/office/powerpoint/2010/main" val="359468150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3. Difficult to find opportunities to recruit to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“no place to put new staff”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“finding “right fit” for ministry”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“Current staff can be cold and hostile towards potential new staff with no Navigator background”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are the top 2-3 obstacles you think hinder recruiting new Navigator staff?</a:t>
            </a:r>
          </a:p>
        </p:txBody>
      </p:sp>
    </p:spTree>
    <p:extLst>
      <p:ext uri="{BB962C8B-B14F-4D97-AF65-F5344CB8AC3E}">
        <p14:creationId xmlns:p14="http://schemas.microsoft.com/office/powerpoint/2010/main" val="113462028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70CE1A-7029-0140-80EE-E597A934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2764"/>
            <a:ext cx="10515600" cy="18124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Playfair Display" pitchFamily="2" charset="77"/>
              </a:rPr>
              <a:t>How is it going in your part of The Navigators when it comes to recruiting “new to the Navigators staff”?</a:t>
            </a:r>
          </a:p>
        </p:txBody>
      </p:sp>
      <p:pic>
        <p:nvPicPr>
          <p:cNvPr id="4" name="Picture 3" descr="Icon&#10;&#10;Description automatically generated with medium confidence">
            <a:extLst>
              <a:ext uri="{FF2B5EF4-FFF2-40B4-BE49-F238E27FC236}">
                <a16:creationId xmlns:a16="http://schemas.microsoft.com/office/drawing/2014/main" id="{72E1342A-C048-3B43-A81A-621454D2A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6040" cy="99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468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1. Not bad.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“Decently. I have seen interest, but haven't seen an onboarding done yet”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“It's ok. Could be much better.”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“Not well. We just don't have a non-current-student pipeline, platform, or pathway for new to the </a:t>
            </a:r>
            <a:r>
              <a:rPr lang="en-US" sz="1800" dirty="0" err="1">
                <a:latin typeface="Montserrat" pitchFamily="2" charset="77"/>
              </a:rPr>
              <a:t>navs</a:t>
            </a:r>
            <a:r>
              <a:rPr lang="en-US" sz="1800" dirty="0">
                <a:latin typeface="Montserrat" pitchFamily="2" charset="77"/>
              </a:rPr>
              <a:t> people”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How is it going in your part of The Navigators when it comes to recruiting “new to the Navigators staff”?</a:t>
            </a:r>
          </a:p>
        </p:txBody>
      </p:sp>
    </p:spTree>
    <p:extLst>
      <p:ext uri="{BB962C8B-B14F-4D97-AF65-F5344CB8AC3E}">
        <p14:creationId xmlns:p14="http://schemas.microsoft.com/office/powerpoint/2010/main" val="54749965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2. Not Great.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“Slow moving and minimal. Currently, I don't think we recruit and send more than 2 or 3 new to Nav staff over a year.”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“Not well. We just don't have a non-current-student pipeline, platform, or pathway for new to the </a:t>
            </a:r>
            <a:r>
              <a:rPr lang="en-US" sz="1800" dirty="0" err="1">
                <a:latin typeface="Montserrat" pitchFamily="2" charset="77"/>
              </a:rPr>
              <a:t>navs</a:t>
            </a:r>
            <a:r>
              <a:rPr lang="en-US" sz="1800" dirty="0">
                <a:latin typeface="Montserrat" pitchFamily="2" charset="77"/>
              </a:rPr>
              <a:t> people”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“For the most part not great, there is one maybe two new to the Navigators staff in my mission's region.”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How is it going in your part of The Navigators when it comes to recruiting “new to the Navigators staff”?</a:t>
            </a:r>
          </a:p>
        </p:txBody>
      </p:sp>
    </p:spTree>
    <p:extLst>
      <p:ext uri="{BB962C8B-B14F-4D97-AF65-F5344CB8AC3E}">
        <p14:creationId xmlns:p14="http://schemas.microsoft.com/office/powerpoint/2010/main" val="427738488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3. Great. (a couple of optimists!)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“It is going well! We have new staff every year.”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“We are seeing good recruitment into the I58 local team, especially young ethnic adults on a part time basis.”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“There seems to be a fresh push for new Navigators staff”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How is it going in your part of The Navigators when it comes to recruiting “new to the Navigators staff”?</a:t>
            </a:r>
          </a:p>
        </p:txBody>
      </p:sp>
    </p:spTree>
    <p:extLst>
      <p:ext uri="{BB962C8B-B14F-4D97-AF65-F5344CB8AC3E}">
        <p14:creationId xmlns:p14="http://schemas.microsoft.com/office/powerpoint/2010/main" val="113451857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70CE1A-7029-0140-80EE-E597A934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2764"/>
            <a:ext cx="10515600" cy="18124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Playfair Display" pitchFamily="2" charset="77"/>
              </a:rPr>
              <a:t>What would help you be more excited about recruiting new Navigator staff?</a:t>
            </a:r>
          </a:p>
        </p:txBody>
      </p:sp>
      <p:pic>
        <p:nvPicPr>
          <p:cNvPr id="4" name="Picture 3" descr="Icon&#10;&#10;Description automatically generated with medium confidence">
            <a:extLst>
              <a:ext uri="{FF2B5EF4-FFF2-40B4-BE49-F238E27FC236}">
                <a16:creationId xmlns:a16="http://schemas.microsoft.com/office/drawing/2014/main" id="{72E1342A-C048-3B43-A81A-621454D2A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6040" cy="99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40025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1. New Pathways to staff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“a proven training path for new staff to follow”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“A way for them to grow in Nav DNA before they are ready to be sent out.”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“We had a good on ramp for people from 25-45”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would help you be more excited about recruiting new Navigator staff?</a:t>
            </a:r>
          </a:p>
        </p:txBody>
      </p:sp>
    </p:spTree>
    <p:extLst>
      <p:ext uri="{BB962C8B-B14F-4D97-AF65-F5344CB8AC3E}">
        <p14:creationId xmlns:p14="http://schemas.microsoft.com/office/powerpoint/2010/main" val="17173438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2. More diversity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“Opportunities to recruit more culturally diverse Navigator staff”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“Better understanding how people of color will be included in the organization”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“Nav culture becoming overall more reflective of Kingdom culture in the way of ethnic celebration”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would help you be more excited about recruiting new Navigator staff?</a:t>
            </a:r>
          </a:p>
        </p:txBody>
      </p:sp>
    </p:spTree>
    <p:extLst>
      <p:ext uri="{BB962C8B-B14F-4D97-AF65-F5344CB8AC3E}">
        <p14:creationId xmlns:p14="http://schemas.microsoft.com/office/powerpoint/2010/main" val="165758567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3. Clear recruiting needs for each mission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“Better understanding of the missions &amp; needs”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“Hearing the goals of other missions”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“Clear training plans, clear job/role descriptions with lots of help and along-siding guaranteed.”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would help you be more excited about recruiting new Navigator staff?</a:t>
            </a:r>
          </a:p>
        </p:txBody>
      </p:sp>
    </p:spTree>
    <p:extLst>
      <p:ext uri="{BB962C8B-B14F-4D97-AF65-F5344CB8AC3E}">
        <p14:creationId xmlns:p14="http://schemas.microsoft.com/office/powerpoint/2010/main" val="135674825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3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70CE1A-7029-0140-80EE-E597A934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2764"/>
            <a:ext cx="10515600" cy="18124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Playfair Display" pitchFamily="2" charset="77"/>
              </a:rPr>
              <a:t>What do you think would help potential new staff enjoy being recruited, placed, and onboarded?</a:t>
            </a:r>
          </a:p>
        </p:txBody>
      </p:sp>
      <p:pic>
        <p:nvPicPr>
          <p:cNvPr id="4" name="Picture 3" descr="Icon&#10;&#10;Description automatically generated with medium confidence">
            <a:extLst>
              <a:ext uri="{FF2B5EF4-FFF2-40B4-BE49-F238E27FC236}">
                <a16:creationId xmlns:a16="http://schemas.microsoft.com/office/drawing/2014/main" id="{72E1342A-C048-3B43-A81A-621454D2A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6040" cy="99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15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Pray</a:t>
            </a:r>
          </a:p>
        </p:txBody>
      </p:sp>
    </p:spTree>
    <p:extLst>
      <p:ext uri="{BB962C8B-B14F-4D97-AF65-F5344CB8AC3E}">
        <p14:creationId xmlns:p14="http://schemas.microsoft.com/office/powerpoint/2010/main" val="11217512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1. Personal Connection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“Making them feel loved and wanted and showing them how they fit in the big picture”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“Feeling known and cared for.”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“staff that were friendly, welcoming, and excited to learn and grow with new staff.”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do you think would help potential new staff enjoy being recruited, placed, and onboarded?</a:t>
            </a:r>
          </a:p>
        </p:txBody>
      </p:sp>
    </p:spTree>
    <p:extLst>
      <p:ext uri="{BB962C8B-B14F-4D97-AF65-F5344CB8AC3E}">
        <p14:creationId xmlns:p14="http://schemas.microsoft.com/office/powerpoint/2010/main" val="269383760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2. A clear vision of being on staff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“A clear vision for what we're about and where we see them heading.”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“Increased clarity. Specific career pathing and a more guaranteed contribution.”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“What is our vision, culture, and development opportunities.”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do you think would help potential new staff enjoy being recruited, placed, and onboarded?</a:t>
            </a:r>
          </a:p>
        </p:txBody>
      </p:sp>
    </p:spTree>
    <p:extLst>
      <p:ext uri="{BB962C8B-B14F-4D97-AF65-F5344CB8AC3E}">
        <p14:creationId xmlns:p14="http://schemas.microsoft.com/office/powerpoint/2010/main" val="220397103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27EC6-D3E7-964E-8AA1-2E0ED2E49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Montserrat" pitchFamily="2" charset="77"/>
              </a:rPr>
              <a:t>3. Training and shepherding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“Adequate training, support, well shepherded”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“I think shepherding will be key. How will they be developed and in what environment?”</a:t>
            </a:r>
          </a:p>
          <a:p>
            <a:pPr lvl="1"/>
            <a:r>
              <a:rPr lang="en-US" sz="1800" dirty="0">
                <a:latin typeface="Montserrat" pitchFamily="2" charset="77"/>
              </a:rPr>
              <a:t>“Placing staff where they will be developed and shepherded…”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Playfair Display" pitchFamily="2" charset="77"/>
              </a:rPr>
              <a:t>What do you think would help potential new staff enjoy being recruited, placed, and onboarded?</a:t>
            </a:r>
          </a:p>
        </p:txBody>
      </p:sp>
    </p:spTree>
    <p:extLst>
      <p:ext uri="{BB962C8B-B14F-4D97-AF65-F5344CB8AC3E}">
        <p14:creationId xmlns:p14="http://schemas.microsoft.com/office/powerpoint/2010/main" val="234271205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Katie Greiner</a:t>
            </a:r>
          </a:p>
        </p:txBody>
      </p:sp>
    </p:spTree>
    <p:extLst>
      <p:ext uri="{BB962C8B-B14F-4D97-AF65-F5344CB8AC3E}">
        <p14:creationId xmlns:p14="http://schemas.microsoft.com/office/powerpoint/2010/main" val="336854341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872785" y="3845747"/>
            <a:ext cx="62715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Burning Questions?</a:t>
            </a:r>
          </a:p>
        </p:txBody>
      </p:sp>
    </p:spTree>
    <p:extLst>
      <p:ext uri="{BB962C8B-B14F-4D97-AF65-F5344CB8AC3E}">
        <p14:creationId xmlns:p14="http://schemas.microsoft.com/office/powerpoint/2010/main" val="52101057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892663" y="3468747"/>
            <a:ext cx="6271591" cy="2270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“Best” Stories &amp; Motivation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(from Dinner)</a:t>
            </a:r>
          </a:p>
        </p:txBody>
      </p:sp>
    </p:spTree>
    <p:extLst>
      <p:ext uri="{BB962C8B-B14F-4D97-AF65-F5344CB8AC3E}">
        <p14:creationId xmlns:p14="http://schemas.microsoft.com/office/powerpoint/2010/main" val="204858502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960204" y="3468747"/>
            <a:ext cx="6271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Announcements</a:t>
            </a:r>
          </a:p>
        </p:txBody>
      </p:sp>
    </p:spTree>
    <p:extLst>
      <p:ext uri="{BB962C8B-B14F-4D97-AF65-F5344CB8AC3E}">
        <p14:creationId xmlns:p14="http://schemas.microsoft.com/office/powerpoint/2010/main" val="342230864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7703" y="3077478"/>
            <a:ext cx="11151703" cy="3614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Announcements</a:t>
            </a:r>
          </a:p>
          <a:p>
            <a:pPr algn="ct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Breakfast 7:00 – 8:30 in Pike’s Peak Ballroom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Session 3 – Starts at 8:30 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Keith </a:t>
            </a:r>
            <a:r>
              <a:rPr lang="en-US" b="1" i="1" dirty="0" err="1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Pepsny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, Kristie Monteiro, Loyce Nelson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 * Bible Study Discussion * 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Guest Speakers: Bob Lord, Andrew Ginsberg &amp; Skip Gray</a:t>
            </a:r>
          </a:p>
        </p:txBody>
      </p:sp>
    </p:spTree>
    <p:extLst>
      <p:ext uri="{BB962C8B-B14F-4D97-AF65-F5344CB8AC3E}">
        <p14:creationId xmlns:p14="http://schemas.microsoft.com/office/powerpoint/2010/main" val="73990132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892663" y="3429000"/>
            <a:ext cx="6271591" cy="2547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Summit Issues or Hotel Problems?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See Mike </a:t>
            </a:r>
            <a:r>
              <a:rPr lang="en-US" sz="4800" b="1" dirty="0" err="1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Jordahl</a:t>
            </a:r>
            <a:endParaRPr lang="en-US" sz="4800" b="1" dirty="0">
              <a:solidFill>
                <a:schemeClr val="accent2">
                  <a:lumMod val="75000"/>
                </a:schemeClr>
              </a:solidFill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73325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2557</Words>
  <Application>Microsoft Macintosh PowerPoint</Application>
  <PresentationFormat>Widescreen</PresentationFormat>
  <Paragraphs>406</Paragraphs>
  <Slides>98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98</vt:i4>
      </vt:variant>
    </vt:vector>
  </HeadingPairs>
  <TitlesOfParts>
    <vt:vector size="106" baseType="lpstr">
      <vt:lpstr>Arial</vt:lpstr>
      <vt:lpstr>Calibri</vt:lpstr>
      <vt:lpstr>Calibri Light</vt:lpstr>
      <vt:lpstr>Montserrat</vt:lpstr>
      <vt:lpstr>Montserrat ExtraBold</vt:lpstr>
      <vt:lpstr>Playfair Display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External Organizational Interviews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Stand In The Gap</vt:lpstr>
      <vt:lpstr>Stand In The Gap</vt:lpstr>
      <vt:lpstr>Stand In The Gap</vt:lpstr>
      <vt:lpstr>Stand In The Gap</vt:lpstr>
      <vt:lpstr>Stand In The Gap</vt:lpstr>
      <vt:lpstr>Stand In The Gap</vt:lpstr>
      <vt:lpstr>Stand In The Gap</vt:lpstr>
      <vt:lpstr>Stand In The Gap - Impact</vt:lpstr>
      <vt:lpstr>New Candidate Process</vt:lpstr>
      <vt:lpstr>PowerPoint Presentation</vt:lpstr>
      <vt:lpstr>PowerPoint Presentation</vt:lpstr>
      <vt:lpstr>Marketing Updates</vt:lpstr>
      <vt:lpstr>Two Main goals…</vt:lpstr>
      <vt:lpstr>Two Main goals…</vt:lpstr>
      <vt:lpstr>Questions/Conversation</vt:lpstr>
      <vt:lpstr>PowerPoint Presentation</vt:lpstr>
      <vt:lpstr>PowerPoint Presentation</vt:lpstr>
      <vt:lpstr>PowerPoint Presentation</vt:lpstr>
      <vt:lpstr>PowerPoint Presentation</vt:lpstr>
      <vt:lpstr>Candidate Tracking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Survey Results</vt:lpstr>
      <vt:lpstr>PowerPoint Presentation</vt:lpstr>
      <vt:lpstr>What encourages you about recruiting Navigator staff in the past year?</vt:lpstr>
      <vt:lpstr>What encourages you about recruiting Navigator staff in the past year?</vt:lpstr>
      <vt:lpstr>What encourages you about recruiting Navigator staff in the past year?</vt:lpstr>
      <vt:lpstr>PowerPoint Presentation</vt:lpstr>
      <vt:lpstr>What are the top 2-3 obstacles you think hinder recruiting new Navigator staff?</vt:lpstr>
      <vt:lpstr>What are the top 2-3 obstacles you think hinder recruiting new Navigator staff?</vt:lpstr>
      <vt:lpstr>What are the top 2-3 obstacles you think hinder recruiting new Navigator staff?</vt:lpstr>
      <vt:lpstr>PowerPoint Presentation</vt:lpstr>
      <vt:lpstr>How is it going in your part of The Navigators when it comes to recruiting “new to the Navigators staff”?</vt:lpstr>
      <vt:lpstr>How is it going in your part of The Navigators when it comes to recruiting “new to the Navigators staff”?</vt:lpstr>
      <vt:lpstr>How is it going in your part of The Navigators when it comes to recruiting “new to the Navigators staff”?</vt:lpstr>
      <vt:lpstr>PowerPoint Presentation</vt:lpstr>
      <vt:lpstr>What would help you be more excited about recruiting new Navigator staff?</vt:lpstr>
      <vt:lpstr>What would help you be more excited about recruiting new Navigator staff?</vt:lpstr>
      <vt:lpstr>What would help you be more excited about recruiting new Navigator staff?</vt:lpstr>
      <vt:lpstr>PowerPoint Presentation</vt:lpstr>
      <vt:lpstr>What do you think would help potential new staff enjoy being recruited, placed, and onboarded?</vt:lpstr>
      <vt:lpstr>What do you think would help potential new staff enjoy being recruited, placed, and onboarded?</vt:lpstr>
      <vt:lpstr>What do you think would help potential new staff enjoy being recruited, placed, and onboarded?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Jordahl</dc:creator>
  <cp:lastModifiedBy>Mike Jordahl</cp:lastModifiedBy>
  <cp:revision>22</cp:revision>
  <cp:lastPrinted>2021-08-01T18:13:10Z</cp:lastPrinted>
  <dcterms:created xsi:type="dcterms:W3CDTF">2021-07-31T17:05:51Z</dcterms:created>
  <dcterms:modified xsi:type="dcterms:W3CDTF">2021-08-01T22:12:51Z</dcterms:modified>
</cp:coreProperties>
</file>